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24"/>
  </p:notes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75" r:id="rId10"/>
    <p:sldId id="276" r:id="rId11"/>
    <p:sldId id="265" r:id="rId12"/>
    <p:sldId id="266" r:id="rId13"/>
    <p:sldId id="267" r:id="rId14"/>
    <p:sldId id="277" r:id="rId15"/>
    <p:sldId id="278" r:id="rId16"/>
    <p:sldId id="268" r:id="rId17"/>
    <p:sldId id="271" r:id="rId18"/>
    <p:sldId id="272" r:id="rId19"/>
    <p:sldId id="273" r:id="rId20"/>
    <p:sldId id="269" r:id="rId21"/>
    <p:sldId id="274" r:id="rId22"/>
    <p:sldId id="270" r:id="rId23"/>
  </p:sldIdLst>
  <p:sldSz cx="12192000" cy="6858000"/>
  <p:notesSz cx="6858000" cy="9144000"/>
  <p:defaultTextStyle>
    <a:defPPr>
      <a:defRPr lang="it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ile medio 2 - Color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Nessuno stile, griglia tabella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05" d="100"/>
          <a:sy n="105" d="100"/>
        </p:scale>
        <p:origin x="714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C522CDC-4EA3-449C-BA20-ED3ACF0326A7}" type="datetimeFigureOut">
              <a:rPr lang="it-IT" smtClean="0"/>
              <a:t>13/10/2026</a:t>
            </a:fld>
            <a:endParaRPr lang="it-IT"/>
          </a:p>
        </p:txBody>
      </p:sp>
      <p:sp>
        <p:nvSpPr>
          <p:cNvPr id="4" name="Segnaposto immagin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it-IT"/>
          </a:p>
        </p:txBody>
      </p:sp>
      <p:sp>
        <p:nvSpPr>
          <p:cNvPr id="5" name="Segnaposto note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E8C876E-AA50-4822-A72B-F36E6418AD63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80770331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568CCC-74AA-41B9-97BD-4C4417F3C6FB}" type="slidenum">
              <a:rPr lang="it-IT" smtClean="0">
                <a:solidFill>
                  <a:prstClr val="black"/>
                </a:solidFill>
              </a:rPr>
              <a:pPr/>
              <a:t>1</a:t>
            </a:fld>
            <a:endParaRPr lang="it-IT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5180433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5" Type="http://schemas.microsoft.com/office/2007/relationships/hdphoto" Target="../media/hdphoto1.wdp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5" Type="http://schemas.microsoft.com/office/2007/relationships/hdphoto" Target="../media/hdphoto1.wdp"/><Relationship Id="rId4" Type="http://schemas.openxmlformats.org/officeDocument/2006/relationships/image" Target="../media/image3.png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5" Type="http://schemas.microsoft.com/office/2007/relationships/hdphoto" Target="../media/hdphoto1.wdp"/><Relationship Id="rId4" Type="http://schemas.openxmlformats.org/officeDocument/2006/relationships/image" Target="../media/image2.png"/></Relationships>
</file>

<file path=ppt/slideLayouts/_rels/slideLayout9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5" Type="http://schemas.microsoft.com/office/2007/relationships/hdphoto" Target="../media/hdphoto1.wdp"/><Relationship Id="rId4" Type="http://schemas.openxmlformats.org/officeDocument/2006/relationships/image" Target="../media/image2.png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920834" y="1346946"/>
            <a:ext cx="10222992" cy="80683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6200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920834" y="4299696"/>
            <a:ext cx="10222992" cy="80683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175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920834" y="1484779"/>
            <a:ext cx="10222992" cy="2743200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grpSp>
        <p:nvGrpSpPr>
          <p:cNvPr id="10" name="Group 9"/>
          <p:cNvGrpSpPr/>
          <p:nvPr/>
        </p:nvGrpSpPr>
        <p:grpSpPr>
          <a:xfrm>
            <a:off x="9649215" y="4068923"/>
            <a:ext cx="1080904" cy="1080902"/>
            <a:chOff x="9685338" y="4460675"/>
            <a:chExt cx="1080904" cy="1080902"/>
          </a:xfrm>
        </p:grpSpPr>
        <p:sp>
          <p:nvSpPr>
            <p:cNvPr id="11" name="Oval 10"/>
            <p:cNvSpPr/>
            <p:nvPr/>
          </p:nvSpPr>
          <p:spPr>
            <a:xfrm>
              <a:off x="9685338" y="4460675"/>
              <a:ext cx="1080904" cy="1080902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aturation sat="95000"/>
                        </a14:imgEffect>
                      </a14:imgLayer>
                    </a14:imgProps>
                  </a:ext>
                </a:extLst>
              </a:blip>
              <a:srcRect/>
              <a:tile tx="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</p:sp>
        <p:sp>
          <p:nvSpPr>
            <p:cNvPr id="12" name="Oval 11"/>
            <p:cNvSpPr/>
            <p:nvPr/>
          </p:nvSpPr>
          <p:spPr>
            <a:xfrm>
              <a:off x="9793429" y="4568765"/>
              <a:ext cx="864723" cy="864722"/>
            </a:xfrm>
            <a:prstGeom prst="ellipse">
              <a:avLst/>
            </a:prstGeom>
            <a:noFill/>
            <a:ln w="25400" cap="flat" cmpd="sng" algn="ctr">
              <a:solidFill>
                <a:sysClr val="window" lastClr="FFFFFF"/>
              </a:solidFill>
              <a:prstDash val="solid"/>
            </a:ln>
            <a:effectLst/>
          </p:spPr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51560" y="1432223"/>
            <a:ext cx="9966960" cy="3035808"/>
          </a:xfrm>
        </p:spPr>
        <p:txBody>
          <a:bodyPr anchor="ctr">
            <a:noAutofit/>
          </a:bodyPr>
          <a:lstStyle>
            <a:lvl1pPr algn="l">
              <a:lnSpc>
                <a:spcPct val="80000"/>
              </a:lnSpc>
              <a:defRPr sz="9600" cap="all" baseline="0">
                <a:blipFill dpi="0" rotWithShape="1">
                  <a:blip r:embed="rId4"/>
                  <a:srcRect/>
                  <a:tile tx="6350" ty="-127000" sx="65000" sy="64000" flip="none" algn="tl"/>
                </a:blipFill>
              </a:defRPr>
            </a:lvl1pPr>
          </a:lstStyle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69848" y="4389120"/>
            <a:ext cx="7891272" cy="1069848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chemeClr val="tx1"/>
                </a:solidFill>
              </a:defRPr>
            </a:lvl1pPr>
            <a:lvl2pPr marL="457200" indent="0" algn="ctr">
              <a:buNone/>
              <a:defRPr sz="2200"/>
            </a:lvl2pPr>
            <a:lvl3pPr marL="914400" indent="0" algn="ctr">
              <a:buNone/>
              <a:defRPr sz="22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it-IT" smtClean="0"/>
              <a:t>Fare clic per modificare lo stile del sottotitolo dello schema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117733-086F-42D6-90CC-DC903D35AB42}" type="datetimeFigureOut">
              <a:rPr lang="it-IT" smtClean="0">
                <a:solidFill>
                  <a:srgbClr val="696464"/>
                </a:solidFill>
              </a:rPr>
              <a:pPr/>
              <a:t>13/10/2026</a:t>
            </a:fld>
            <a:endParaRPr lang="it-IT">
              <a:solidFill>
                <a:srgbClr val="696464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>
              <a:solidFill>
                <a:srgbClr val="696464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592733" y="4289334"/>
            <a:ext cx="1193868" cy="640080"/>
          </a:xfrm>
        </p:spPr>
        <p:txBody>
          <a:bodyPr/>
          <a:lstStyle>
            <a:lvl1pPr>
              <a:defRPr sz="2800"/>
            </a:lvl1pPr>
          </a:lstStyle>
          <a:p>
            <a:fld id="{EB318D52-1495-457D-81F2-4284CCADE003}" type="slidenum">
              <a:rPr lang="it-IT" smtClean="0"/>
              <a:pPr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998084729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117733-086F-42D6-90CC-DC903D35AB42}" type="datetimeFigureOut">
              <a:rPr lang="it-IT" smtClean="0">
                <a:solidFill>
                  <a:srgbClr val="696464"/>
                </a:solidFill>
              </a:rPr>
              <a:pPr/>
              <a:t>13/10/2026</a:t>
            </a:fld>
            <a:endParaRPr lang="it-IT">
              <a:solidFill>
                <a:srgbClr val="696464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>
              <a:solidFill>
                <a:srgbClr val="696464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318D52-1495-457D-81F2-4284CCADE003}" type="slidenum">
              <a:rPr lang="it-IT" smtClean="0"/>
              <a:pPr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535574931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4917989"/>
            <a:ext cx="12192000" cy="1940010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67128" y="1225296"/>
            <a:ext cx="9281160" cy="3520440"/>
          </a:xfrm>
        </p:spPr>
        <p:txBody>
          <a:bodyPr anchor="ctr">
            <a:normAutofit/>
          </a:bodyPr>
          <a:lstStyle>
            <a:lvl1pPr>
              <a:lnSpc>
                <a:spcPct val="80000"/>
              </a:lnSpc>
              <a:defRPr sz="8000" b="0"/>
            </a:lvl1pPr>
          </a:lstStyle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165774" y="5020056"/>
            <a:ext cx="9052560" cy="1066800"/>
          </a:xfrm>
        </p:spPr>
        <p:txBody>
          <a:bodyPr anchor="t">
            <a:normAutofit/>
          </a:bodyPr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593667" y="6272784"/>
            <a:ext cx="2644309" cy="365125"/>
          </a:xfrm>
        </p:spPr>
        <p:txBody>
          <a:bodyPr/>
          <a:lstStyle/>
          <a:p>
            <a:fld id="{88117733-086F-42D6-90CC-DC903D35AB42}" type="datetimeFigureOut">
              <a:rPr lang="it-IT" smtClean="0">
                <a:solidFill>
                  <a:srgbClr val="696464"/>
                </a:solidFill>
              </a:rPr>
              <a:pPr/>
              <a:t>13/10/2026</a:t>
            </a:fld>
            <a:endParaRPr lang="it-IT">
              <a:solidFill>
                <a:srgbClr val="696464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182708" y="6272784"/>
            <a:ext cx="6327648" cy="365125"/>
          </a:xfrm>
        </p:spPr>
        <p:txBody>
          <a:bodyPr/>
          <a:lstStyle/>
          <a:p>
            <a:endParaRPr lang="it-IT">
              <a:solidFill>
                <a:srgbClr val="696464"/>
              </a:solidFill>
            </a:endParaRPr>
          </a:p>
        </p:txBody>
      </p:sp>
      <p:grpSp>
        <p:nvGrpSpPr>
          <p:cNvPr id="8" name="Group 7"/>
          <p:cNvGrpSpPr/>
          <p:nvPr/>
        </p:nvGrpSpPr>
        <p:grpSpPr>
          <a:xfrm>
            <a:off x="897399" y="2325848"/>
            <a:ext cx="1080904" cy="1080902"/>
            <a:chOff x="9685338" y="4460675"/>
            <a:chExt cx="1080904" cy="1080902"/>
          </a:xfrm>
        </p:grpSpPr>
        <p:sp>
          <p:nvSpPr>
            <p:cNvPr id="9" name="Oval 8"/>
            <p:cNvSpPr/>
            <p:nvPr/>
          </p:nvSpPr>
          <p:spPr>
            <a:xfrm>
              <a:off x="9685338" y="4460675"/>
              <a:ext cx="1080904" cy="1080902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aturation sat="95000"/>
                        </a14:imgEffect>
                      </a14:imgLayer>
                    </a14:imgProps>
                  </a:ext>
                </a:extLst>
              </a:blip>
              <a:srcRect/>
              <a:tile tx="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</p:sp>
        <p:sp>
          <p:nvSpPr>
            <p:cNvPr id="10" name="Oval 9"/>
            <p:cNvSpPr/>
            <p:nvPr/>
          </p:nvSpPr>
          <p:spPr>
            <a:xfrm>
              <a:off x="9793429" y="4568765"/>
              <a:ext cx="864723" cy="864722"/>
            </a:xfrm>
            <a:prstGeom prst="ellipse">
              <a:avLst/>
            </a:prstGeom>
            <a:noFill/>
            <a:ln w="25400" cap="flat" cmpd="sng" algn="ctr">
              <a:solidFill>
                <a:sysClr val="window" lastClr="FFFFFF"/>
              </a:solidFill>
              <a:prstDash val="solid"/>
            </a:ln>
            <a:effectLst/>
          </p:spPr>
        </p:sp>
      </p:grp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43702" y="2506133"/>
            <a:ext cx="1188298" cy="720332"/>
          </a:xfrm>
        </p:spPr>
        <p:txBody>
          <a:bodyPr/>
          <a:lstStyle>
            <a:lvl1pPr>
              <a:defRPr sz="2800"/>
            </a:lvl1pPr>
          </a:lstStyle>
          <a:p>
            <a:fld id="{EB318D52-1495-457D-81F2-4284CCADE003}" type="slidenum">
              <a:rPr lang="it-IT" smtClean="0"/>
              <a:pPr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101934273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69848" y="2194560"/>
            <a:ext cx="4754880" cy="39776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64224" y="2194560"/>
            <a:ext cx="4754880" cy="39776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117733-086F-42D6-90CC-DC903D35AB42}" type="datetimeFigureOut">
              <a:rPr lang="it-IT" smtClean="0">
                <a:solidFill>
                  <a:srgbClr val="696464"/>
                </a:solidFill>
              </a:rPr>
              <a:pPr/>
              <a:t>13/10/2026</a:t>
            </a:fld>
            <a:endParaRPr lang="it-IT">
              <a:solidFill>
                <a:srgbClr val="696464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>
              <a:solidFill>
                <a:srgbClr val="696464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318D52-1495-457D-81F2-4284CCADE003}" type="slidenum">
              <a:rPr lang="it-IT" smtClean="0"/>
              <a:pPr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429168028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  <p:extLst>
    <p:ext uri="{DCECCB84-F9BA-43D5-87BE-67443E8EF086}">
      <p15:sldGuideLst xmlns:p15="http://schemas.microsoft.com/office/powerpoint/2012/main"/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6800" y="2048256"/>
            <a:ext cx="4754880" cy="640080"/>
          </a:xfrm>
        </p:spPr>
        <p:txBody>
          <a:bodyPr anchor="ctr">
            <a:normAutofit/>
          </a:bodyPr>
          <a:lstStyle>
            <a:lvl1pPr marL="0" indent="0">
              <a:buNone/>
              <a:defRPr sz="2000" b="1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69848" y="2743200"/>
            <a:ext cx="4754880" cy="32918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64224" y="2048256"/>
            <a:ext cx="4754880" cy="640080"/>
          </a:xfrm>
        </p:spPr>
        <p:txBody>
          <a:bodyPr anchor="ctr">
            <a:normAutofit/>
          </a:bodyPr>
          <a:lstStyle>
            <a:lvl1pPr marL="0" indent="0">
              <a:buNone/>
              <a:defRPr sz="2000" b="1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364224" y="2743200"/>
            <a:ext cx="4754880" cy="32918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117733-086F-42D6-90CC-DC903D35AB42}" type="datetimeFigureOut">
              <a:rPr lang="it-IT" smtClean="0">
                <a:solidFill>
                  <a:srgbClr val="696464"/>
                </a:solidFill>
              </a:rPr>
              <a:pPr/>
              <a:t>13/10/2026</a:t>
            </a:fld>
            <a:endParaRPr lang="it-IT">
              <a:solidFill>
                <a:srgbClr val="696464"/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>
              <a:solidFill>
                <a:srgbClr val="696464"/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318D52-1495-457D-81F2-4284CCADE003}" type="slidenum">
              <a:rPr lang="it-IT" smtClean="0"/>
              <a:pPr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507746076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  <p:extLst>
    <p:ext uri="{DCECCB84-F9BA-43D5-87BE-67443E8EF086}">
      <p15:sldGuideLst xmlns:p15="http://schemas.microsoft.com/office/powerpoint/2012/main"/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117733-086F-42D6-90CC-DC903D35AB42}" type="datetimeFigureOut">
              <a:rPr lang="it-IT" smtClean="0">
                <a:solidFill>
                  <a:srgbClr val="696464"/>
                </a:solidFill>
              </a:rPr>
              <a:pPr/>
              <a:t>13/10/2026</a:t>
            </a:fld>
            <a:endParaRPr lang="it-IT">
              <a:solidFill>
                <a:srgbClr val="696464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>
              <a:solidFill>
                <a:srgbClr val="696464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318D52-1495-457D-81F2-4284CCADE003}" type="slidenum">
              <a:rPr lang="it-IT" smtClean="0"/>
              <a:pPr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618005384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117733-086F-42D6-90CC-DC903D35AB42}" type="datetimeFigureOut">
              <a:rPr lang="it-IT" smtClean="0">
                <a:solidFill>
                  <a:srgbClr val="696464"/>
                </a:solidFill>
              </a:rPr>
              <a:pPr/>
              <a:t>13/10/2026</a:t>
            </a:fld>
            <a:endParaRPr lang="it-IT">
              <a:solidFill>
                <a:srgbClr val="696464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>
              <a:solidFill>
                <a:srgbClr val="696464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318D52-1495-457D-81F2-4284CCADE003}" type="slidenum">
              <a:rPr lang="it-IT" smtClean="0"/>
              <a:pPr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66940592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8303740" y="0"/>
            <a:ext cx="3888259" cy="6857999"/>
          </a:xfrm>
          <a:prstGeom prst="rect">
            <a:avLst/>
          </a:prstGeom>
          <a:blipFill dpi="0" rotWithShape="1">
            <a:blip r:embed="rId2">
              <a:alphaModFix amt="60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49640" y="685800"/>
            <a:ext cx="3200400" cy="1737360"/>
          </a:xfrm>
        </p:spPr>
        <p:txBody>
          <a:bodyPr anchor="b">
            <a:normAutofit/>
          </a:bodyPr>
          <a:lstStyle>
            <a:lvl1pPr>
              <a:defRPr sz="3200" b="1"/>
            </a:lvl1pPr>
          </a:lstStyle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685800"/>
            <a:ext cx="6711696" cy="5020056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549640" y="2423160"/>
            <a:ext cx="3200400" cy="329184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1000"/>
              </a:spcBef>
              <a:buNone/>
              <a:defRPr sz="1400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117733-086F-42D6-90CC-DC903D35AB42}" type="datetimeFigureOut">
              <a:rPr lang="it-IT" smtClean="0">
                <a:solidFill>
                  <a:srgbClr val="696464"/>
                </a:solidFill>
              </a:rPr>
              <a:pPr/>
              <a:t>13/10/2026</a:t>
            </a:fld>
            <a:endParaRPr lang="it-IT">
              <a:solidFill>
                <a:srgbClr val="696464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>
              <a:solidFill>
                <a:srgbClr val="696464"/>
              </a:solidFill>
            </a:endParaRPr>
          </a:p>
        </p:txBody>
      </p:sp>
      <p:grpSp>
        <p:nvGrpSpPr>
          <p:cNvPr id="9" name="Group 8"/>
          <p:cNvGrpSpPr>
            <a:grpSpLocks noChangeAspect="1"/>
          </p:cNvGrpSpPr>
          <p:nvPr/>
        </p:nvGrpSpPr>
        <p:grpSpPr>
          <a:xfrm>
            <a:off x="11401725" y="6229681"/>
            <a:ext cx="457200" cy="457200"/>
            <a:chOff x="11361456" y="6195813"/>
            <a:chExt cx="548640" cy="548640"/>
          </a:xfrm>
        </p:grpSpPr>
        <p:sp>
          <p:nvSpPr>
            <p:cNvPr id="10" name="Oval 9"/>
            <p:cNvSpPr/>
            <p:nvPr/>
          </p:nvSpPr>
          <p:spPr>
            <a:xfrm>
              <a:off x="11361456" y="6195813"/>
              <a:ext cx="548640" cy="548640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aturation sat="95000"/>
                        </a14:imgEffect>
                        <a14:imgEffect>
                          <a14:brightnessContrast bright="-40000" contrast="20000"/>
                        </a14:imgEffect>
                      </a14:imgLayer>
                    </a14:imgProps>
                  </a:ext>
                </a:extLst>
              </a:blip>
              <a:srcRect/>
              <a:tile tx="5080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</p:sp>
        <p:sp>
          <p:nvSpPr>
            <p:cNvPr id="11" name="Oval 10"/>
            <p:cNvSpPr/>
            <p:nvPr/>
          </p:nvSpPr>
          <p:spPr>
            <a:xfrm>
              <a:off x="11396488" y="6230844"/>
              <a:ext cx="478576" cy="478578"/>
            </a:xfrm>
            <a:prstGeom prst="ellipse">
              <a:avLst/>
            </a:prstGeom>
            <a:noFill/>
            <a:ln w="12700" cap="flat" cmpd="sng" algn="ctr">
              <a:solidFill>
                <a:sysClr val="window" lastClr="FFFFFF"/>
              </a:solidFill>
              <a:prstDash val="solid"/>
            </a:ln>
            <a:effectLst/>
          </p:spPr>
        </p:sp>
      </p:grp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318D52-1495-457D-81F2-4284CCADE003}" type="slidenum">
              <a:rPr lang="it-IT" smtClean="0"/>
              <a:pPr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685112715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  <p:extLst>
    <p:ext uri="{DCECCB84-F9BA-43D5-87BE-67443E8EF086}">
      <p15:sldGuideLst xmlns:p15="http://schemas.microsoft.com/office/powerpoint/2012/main"/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8303740" y="0"/>
            <a:ext cx="3888259" cy="6857999"/>
          </a:xfrm>
          <a:prstGeom prst="rect">
            <a:avLst/>
          </a:prstGeom>
          <a:blipFill dpi="0" rotWithShape="1">
            <a:blip r:embed="rId2">
              <a:alphaModFix amt="60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49640" y="685800"/>
            <a:ext cx="3200400" cy="1737360"/>
          </a:xfrm>
        </p:spPr>
        <p:txBody>
          <a:bodyPr anchor="b">
            <a:normAutofit/>
          </a:bodyPr>
          <a:lstStyle>
            <a:lvl1pPr>
              <a:defRPr sz="3200" b="1"/>
            </a:lvl1pPr>
          </a:lstStyle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0" y="0"/>
            <a:ext cx="8303740" cy="6858000"/>
          </a:xfrm>
          <a:solidFill>
            <a:schemeClr val="tx2">
              <a:lumMod val="20000"/>
              <a:lumOff val="80000"/>
            </a:schemeClr>
          </a:solidFill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it-IT" smtClean="0"/>
              <a:t>Fare clic sull'icona per inserire un'immagine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549640" y="2423160"/>
            <a:ext cx="3200400" cy="329184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1000"/>
              </a:spcBef>
              <a:buNone/>
              <a:defRPr sz="1400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117733-086F-42D6-90CC-DC903D35AB42}" type="datetimeFigureOut">
              <a:rPr lang="it-IT" smtClean="0">
                <a:solidFill>
                  <a:srgbClr val="696464"/>
                </a:solidFill>
              </a:rPr>
              <a:pPr/>
              <a:t>13/10/2026</a:t>
            </a:fld>
            <a:endParaRPr lang="it-IT">
              <a:solidFill>
                <a:srgbClr val="696464"/>
              </a:solidFill>
            </a:endParaRPr>
          </a:p>
        </p:txBody>
      </p:sp>
      <p:grpSp>
        <p:nvGrpSpPr>
          <p:cNvPr id="8" name="Group 7"/>
          <p:cNvGrpSpPr>
            <a:grpSpLocks noChangeAspect="1"/>
          </p:cNvGrpSpPr>
          <p:nvPr/>
        </p:nvGrpSpPr>
        <p:grpSpPr>
          <a:xfrm>
            <a:off x="11401725" y="6229681"/>
            <a:ext cx="457200" cy="457200"/>
            <a:chOff x="11361456" y="6195813"/>
            <a:chExt cx="548640" cy="548640"/>
          </a:xfrm>
        </p:grpSpPr>
        <p:sp>
          <p:nvSpPr>
            <p:cNvPr id="9" name="Oval 8"/>
            <p:cNvSpPr/>
            <p:nvPr/>
          </p:nvSpPr>
          <p:spPr>
            <a:xfrm>
              <a:off x="11361456" y="6195813"/>
              <a:ext cx="548640" cy="548640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aturation sat="95000"/>
                        </a14:imgEffect>
                        <a14:imgEffect>
                          <a14:brightnessContrast bright="-40000" contrast="20000"/>
                        </a14:imgEffect>
                      </a14:imgLayer>
                    </a14:imgProps>
                  </a:ext>
                </a:extLst>
              </a:blip>
              <a:srcRect/>
              <a:tile tx="5080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</p:sp>
        <p:sp>
          <p:nvSpPr>
            <p:cNvPr id="10" name="Oval 9"/>
            <p:cNvSpPr/>
            <p:nvPr/>
          </p:nvSpPr>
          <p:spPr>
            <a:xfrm>
              <a:off x="11396488" y="6230844"/>
              <a:ext cx="478576" cy="478578"/>
            </a:xfrm>
            <a:prstGeom prst="ellipse">
              <a:avLst/>
            </a:prstGeom>
            <a:noFill/>
            <a:ln w="12700" cap="flat" cmpd="sng" algn="ctr">
              <a:solidFill>
                <a:sysClr val="window" lastClr="FFFFFF"/>
              </a:solidFill>
              <a:prstDash val="solid"/>
            </a:ln>
            <a:effectLst/>
          </p:spPr>
        </p:sp>
      </p:grp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318D52-1495-457D-81F2-4284CCADE003}" type="slidenum">
              <a:rPr lang="it-IT" smtClean="0"/>
              <a:pPr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999079152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117733-086F-42D6-90CC-DC903D35AB42}" type="datetimeFigureOut">
              <a:rPr lang="it-IT" smtClean="0">
                <a:solidFill>
                  <a:srgbClr val="696464"/>
                </a:solidFill>
              </a:rPr>
              <a:pPr/>
              <a:t>13/10/2026</a:t>
            </a:fld>
            <a:endParaRPr lang="it-IT">
              <a:solidFill>
                <a:srgbClr val="696464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>
              <a:solidFill>
                <a:srgbClr val="696464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318D52-1495-457D-81F2-4284CCADE003}" type="slidenum">
              <a:rPr lang="it-IT" smtClean="0"/>
              <a:pPr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533489101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533400"/>
            <a:ext cx="2552700" cy="5638800"/>
          </a:xfrm>
        </p:spPr>
        <p:txBody>
          <a:bodyPr vert="eaVert"/>
          <a:lstStyle/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66800" y="533400"/>
            <a:ext cx="7505700" cy="5638800"/>
          </a:xfrm>
        </p:spPr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117733-086F-42D6-90CC-DC903D35AB42}" type="datetimeFigureOut">
              <a:rPr lang="it-IT" smtClean="0">
                <a:solidFill>
                  <a:srgbClr val="696464"/>
                </a:solidFill>
              </a:rPr>
              <a:pPr/>
              <a:t>13/10/2026</a:t>
            </a:fld>
            <a:endParaRPr lang="it-IT">
              <a:solidFill>
                <a:srgbClr val="696464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>
              <a:solidFill>
                <a:srgbClr val="696464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318D52-1495-457D-81F2-4284CCADE003}" type="slidenum">
              <a:rPr lang="it-IT" smtClean="0"/>
              <a:pPr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381641612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3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microsoft.com/office/2007/relationships/hdphoto" Target="../media/hdphoto1.wdp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69848" y="484632"/>
            <a:ext cx="10058400" cy="160934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9848" y="2121408"/>
            <a:ext cx="10058400" cy="405079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964424" y="6272784"/>
            <a:ext cx="327355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tx2"/>
                </a:solidFill>
              </a:defRPr>
            </a:lvl1pPr>
          </a:lstStyle>
          <a:p>
            <a:fld id="{88117733-086F-42D6-90CC-DC903D35AB42}" type="datetimeFigureOut">
              <a:rPr lang="it-IT" smtClean="0">
                <a:solidFill>
                  <a:srgbClr val="696464"/>
                </a:solidFill>
              </a:rPr>
              <a:pPr/>
              <a:t>13/10/2026</a:t>
            </a:fld>
            <a:endParaRPr lang="it-IT">
              <a:solidFill>
                <a:srgbClr val="696464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088136" y="6272784"/>
            <a:ext cx="632764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2"/>
                </a:solidFill>
              </a:defRPr>
            </a:lvl1pPr>
          </a:lstStyle>
          <a:p>
            <a:endParaRPr lang="it-IT">
              <a:solidFill>
                <a:srgbClr val="696464"/>
              </a:solidFill>
            </a:endParaRPr>
          </a:p>
        </p:txBody>
      </p:sp>
      <p:grpSp>
        <p:nvGrpSpPr>
          <p:cNvPr id="7" name="Group 6"/>
          <p:cNvGrpSpPr>
            <a:grpSpLocks noChangeAspect="1"/>
          </p:cNvGrpSpPr>
          <p:nvPr/>
        </p:nvGrpSpPr>
        <p:grpSpPr>
          <a:xfrm>
            <a:off x="11401725" y="6229681"/>
            <a:ext cx="457200" cy="457200"/>
            <a:chOff x="11361456" y="6195813"/>
            <a:chExt cx="548640" cy="548640"/>
          </a:xfrm>
        </p:grpSpPr>
        <p:sp>
          <p:nvSpPr>
            <p:cNvPr id="8" name="Oval 7"/>
            <p:cNvSpPr/>
            <p:nvPr/>
          </p:nvSpPr>
          <p:spPr>
            <a:xfrm>
              <a:off x="11361456" y="6195813"/>
              <a:ext cx="548640" cy="548640"/>
            </a:xfrm>
            <a:prstGeom prst="ellipse">
              <a:avLst/>
            </a:prstGeom>
            <a:blipFill dpi="0" rotWithShape="1">
              <a:blip r:embed="rId13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14">
                        <a14:imgEffect>
                          <a14:saturation sat="95000"/>
                        </a14:imgEffect>
                        <a14:imgEffect>
                          <a14:brightnessContrast bright="-40000" contrast="20000"/>
                        </a14:imgEffect>
                      </a14:imgLayer>
                    </a14:imgProps>
                  </a:ext>
                </a:extLst>
              </a:blip>
              <a:srcRect/>
              <a:tile tx="5080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</p:sp>
        <p:sp>
          <p:nvSpPr>
            <p:cNvPr id="9" name="Oval 8"/>
            <p:cNvSpPr/>
            <p:nvPr/>
          </p:nvSpPr>
          <p:spPr>
            <a:xfrm>
              <a:off x="11396488" y="6230844"/>
              <a:ext cx="478576" cy="478578"/>
            </a:xfrm>
            <a:prstGeom prst="ellipse">
              <a:avLst/>
            </a:prstGeom>
            <a:noFill/>
            <a:ln w="12700" cap="flat" cmpd="sng" algn="ctr">
              <a:solidFill>
                <a:srgbClr val="FFFFFF"/>
              </a:solidFill>
              <a:prstDash val="solid"/>
            </a:ln>
            <a:effectLst/>
          </p:spPr>
        </p:sp>
      </p:grp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311128" y="6272784"/>
            <a:ext cx="64008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400" b="1">
                <a:solidFill>
                  <a:srgbClr val="FFFFFF"/>
                </a:solidFill>
                <a:latin typeface="+mj-lt"/>
              </a:defRPr>
            </a:lvl1pPr>
          </a:lstStyle>
          <a:p>
            <a:fld id="{EB318D52-1495-457D-81F2-4284CCADE003}" type="slidenum">
              <a:rPr lang="it-IT" smtClean="0"/>
              <a:pPr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7174250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ransition spd="slow">
    <p:wipe/>
  </p:transition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5400" kern="1200" cap="all" baseline="0">
          <a:blipFill>
            <a:blip r:embed="rId1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tile tx="6350" ty="-127000" sx="65000" sy="64000" flip="none" algn="tl"/>
          </a:blipFill>
          <a:latin typeface="+mj-lt"/>
          <a:ea typeface="+mj-ea"/>
          <a:cs typeface="+mj-cs"/>
        </a:defRPr>
      </a:lvl1pPr>
    </p:titleStyle>
    <p:bodyStyle>
      <a:lvl1pPr marL="182880" indent="-182880" algn="l" defTabSz="914400" rtl="0" eaLnBrk="1" latinLnBrk="0" hangingPunct="1">
        <a:lnSpc>
          <a:spcPct val="90000"/>
        </a:lnSpc>
        <a:spcBef>
          <a:spcPts val="1200"/>
        </a:spcBef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280160" indent="-18288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000" indent="-22860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1900000" indent="-22860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200000" indent="-22860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500000" indent="-22860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/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.emf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hyperlink" Target="mailto:protocollo@comune.buccinasco.mi.it" TargetMode="Externa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hyperlink" Target="https://buccinasco.simeal-cittadino.maggioli.cloud/login" TargetMode="Externa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hyperlink" Target="mailto:protocollo@cert.legalmail.it" TargetMode="External"/><Relationship Id="rId2" Type="http://schemas.openxmlformats.org/officeDocument/2006/relationships/hyperlink" Target="mailto:protocollo@comune.buccinasco.mi.it" TargetMode="Externa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hyperlink" Target="http://www.bandi.regione.lombardia.it/" TargetMode="Externa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bandi.regione.lombardia.it/servizi/servizio/catalogo/dettaglio/comunita-diritti/sostegno-famiglia/www.regione.lombardia.it" TargetMode="External"/><Relationship Id="rId2" Type="http://schemas.openxmlformats.org/officeDocument/2006/relationships/hyperlink" Target="mailto:nidigratisplusfamiglie@regione.lombardia.it" TargetMode="External"/><Relationship Id="rId1" Type="http://schemas.openxmlformats.org/officeDocument/2006/relationships/slideLayout" Target="../slideLayouts/slideLayout2.xml"/><Relationship Id="rId4" Type="http://schemas.openxmlformats.org/officeDocument/2006/relationships/hyperlink" Target="mailto:bandi@regione.lombardia.it" TargetMode="Externa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3">
            <a:lum/>
          </a:blip>
          <a:srcRect/>
          <a:tile tx="0" ty="0" sx="100000" sy="100000" flip="none" algn="ctr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magine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6674" y="6096000"/>
            <a:ext cx="629631" cy="736008"/>
          </a:xfrm>
          <a:prstGeom prst="rect">
            <a:avLst/>
          </a:prstGeom>
        </p:spPr>
      </p:pic>
      <p:sp>
        <p:nvSpPr>
          <p:cNvPr id="6" name="Rettangolo 5"/>
          <p:cNvSpPr/>
          <p:nvPr/>
        </p:nvSpPr>
        <p:spPr>
          <a:xfrm>
            <a:off x="685801" y="6524231"/>
            <a:ext cx="6648450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sz="1050" dirty="0">
                <a:solidFill>
                  <a:prstClr val="black"/>
                </a:solidFill>
                <a:latin typeface="CIDFont+F1"/>
              </a:rPr>
              <a:t>COMUNE DI BUCCINASCO</a:t>
            </a:r>
            <a:r>
              <a:rPr lang="it-IT" sz="1050" dirty="0">
                <a:solidFill>
                  <a:prstClr val="black"/>
                </a:solidFill>
              </a:rPr>
              <a:t> </a:t>
            </a:r>
            <a:r>
              <a:rPr lang="it-IT" sz="1400" dirty="0">
                <a:solidFill>
                  <a:prstClr val="black"/>
                </a:solidFill>
                <a:latin typeface="CIDFont+F2"/>
              </a:rPr>
              <a:t>S</a:t>
            </a:r>
            <a:r>
              <a:rPr lang="it-IT" sz="1050" dirty="0">
                <a:solidFill>
                  <a:prstClr val="black"/>
                </a:solidFill>
                <a:latin typeface="CIDFont+F2"/>
              </a:rPr>
              <a:t>ETTORE </a:t>
            </a:r>
            <a:r>
              <a:rPr lang="it-IT" sz="1400" dirty="0">
                <a:solidFill>
                  <a:prstClr val="black"/>
                </a:solidFill>
                <a:latin typeface="CIDFont+F2"/>
              </a:rPr>
              <a:t>I</a:t>
            </a:r>
            <a:r>
              <a:rPr lang="it-IT" sz="1050" dirty="0">
                <a:solidFill>
                  <a:prstClr val="black"/>
                </a:solidFill>
                <a:latin typeface="CIDFont+F2"/>
              </a:rPr>
              <a:t>STRUZIONE</a:t>
            </a:r>
          </a:p>
        </p:txBody>
      </p:sp>
      <p:sp>
        <p:nvSpPr>
          <p:cNvPr id="5" name="CasellaDiTesto 4"/>
          <p:cNvSpPr txBox="1"/>
          <p:nvPr/>
        </p:nvSpPr>
        <p:spPr>
          <a:xfrm>
            <a:off x="190355" y="4731524"/>
            <a:ext cx="1181129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b="1" dirty="0">
                <a:ln w="10160">
                  <a:solidFill>
                    <a:srgbClr val="91848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“ Al nido guadagno…dei compagni di viaggio che prima non conoscevo, degli adulti che mi accompagnano a scoprire la realtà in una modalità accogliente dove l’affettività ha il primo posto” Martin </a:t>
            </a:r>
            <a:r>
              <a:rPr lang="it-IT" b="1" dirty="0" err="1">
                <a:ln w="10160">
                  <a:solidFill>
                    <a:srgbClr val="91848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Buber</a:t>
            </a:r>
            <a:endParaRPr lang="it-IT" b="1" dirty="0">
              <a:ln w="10160">
                <a:solidFill>
                  <a:srgbClr val="918485"/>
                </a:solidFill>
                <a:prstDash val="solid"/>
              </a:ln>
              <a:solidFill>
                <a:srgbClr val="FFFFFF"/>
              </a:solidFill>
              <a:effectLst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</a:endParaRPr>
          </a:p>
          <a:p>
            <a:endParaRPr lang="it-IT" dirty="0">
              <a:solidFill>
                <a:prstClr val="black"/>
              </a:solidFill>
            </a:endParaRPr>
          </a:p>
        </p:txBody>
      </p:sp>
      <p:sp>
        <p:nvSpPr>
          <p:cNvPr id="7" name="Rettangolo 6"/>
          <p:cNvSpPr/>
          <p:nvPr/>
        </p:nvSpPr>
        <p:spPr>
          <a:xfrm>
            <a:off x="1182000" y="1283858"/>
            <a:ext cx="9828000" cy="280076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it-IT" sz="8800" b="1" dirty="0">
                <a:ln w="10160">
                  <a:solidFill>
                    <a:srgbClr val="91848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ASILI NIDO COMUNALI</a:t>
            </a:r>
          </a:p>
        </p:txBody>
      </p:sp>
    </p:spTree>
    <p:extLst>
      <p:ext uri="{BB962C8B-B14F-4D97-AF65-F5344CB8AC3E}">
        <p14:creationId xmlns:p14="http://schemas.microsoft.com/office/powerpoint/2010/main" val="3356242850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/>
              <a:t>Calendario </a:t>
            </a:r>
            <a:r>
              <a:rPr lang="it-IT" dirty="0" err="1" smtClean="0"/>
              <a:t>a.e</a:t>
            </a:r>
            <a:r>
              <a:rPr lang="it-IT" dirty="0" smtClean="0"/>
              <a:t>. 2026/2027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it-IT" sz="2800" dirty="0"/>
              <a:t>Gli Asili Nido Comunali funzionano per un periodo di 47 </a:t>
            </a:r>
            <a:r>
              <a:rPr lang="it-IT" sz="2800" dirty="0" smtClean="0"/>
              <a:t>settimane.</a:t>
            </a:r>
          </a:p>
          <a:p>
            <a:r>
              <a:rPr lang="it-IT" sz="2800" dirty="0" smtClean="0"/>
              <a:t>Per l’anno educativo in corso, si sono aperti il giorno 01/09/2026 e chiuderanno il giorno 13/08/2027</a:t>
            </a:r>
          </a:p>
          <a:p>
            <a:r>
              <a:rPr lang="it-IT" sz="2800" dirty="0"/>
              <a:t>Il calendario scolastico </a:t>
            </a:r>
            <a:r>
              <a:rPr lang="it-IT" sz="2800" dirty="0" smtClean="0"/>
              <a:t>è affisso </a:t>
            </a:r>
            <a:r>
              <a:rPr lang="it-IT" sz="2800" dirty="0"/>
              <a:t>in ogni Asilo Nido all’inizio dell’anno scolastico.</a:t>
            </a:r>
          </a:p>
        </p:txBody>
      </p:sp>
    </p:spTree>
    <p:extLst>
      <p:ext uri="{BB962C8B-B14F-4D97-AF65-F5344CB8AC3E}">
        <p14:creationId xmlns:p14="http://schemas.microsoft.com/office/powerpoint/2010/main" val="2461168986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/>
              <a:t>Iscrizioni per l’anno successivo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it-IT" sz="2800" dirty="0"/>
              <a:t>I bambini già frequentanti, nel rispetto dei limiti di età, sono ammessi d’ufficio alla frequenza </a:t>
            </a:r>
            <a:r>
              <a:rPr lang="it-IT" sz="2800" dirty="0" smtClean="0"/>
              <a:t>per l’anno </a:t>
            </a:r>
            <a:r>
              <a:rPr lang="it-IT" sz="2800" dirty="0"/>
              <a:t>successivo a condizione che siano in regola con i pagamenti delle rette mensili </a:t>
            </a:r>
            <a:r>
              <a:rPr lang="it-IT" sz="2800" dirty="0" smtClean="0"/>
              <a:t>dell’anno scolastico </a:t>
            </a:r>
            <a:r>
              <a:rPr lang="it-IT" sz="2800" dirty="0"/>
              <a:t>precedente.</a:t>
            </a:r>
          </a:p>
        </p:txBody>
      </p:sp>
    </p:spTree>
    <p:extLst>
      <p:ext uri="{BB962C8B-B14F-4D97-AF65-F5344CB8AC3E}">
        <p14:creationId xmlns:p14="http://schemas.microsoft.com/office/powerpoint/2010/main" val="1884003053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/>
              <a:t>Rinuncia al servizio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it-IT" sz="2800" dirty="0"/>
              <a:t>Il ritiro del bambino dal Servizio Asili Nido deve essere comunicato in forma scritta </a:t>
            </a:r>
            <a:r>
              <a:rPr lang="it-IT" sz="2800" dirty="0" smtClean="0"/>
              <a:t>utilizzando l’apposita </a:t>
            </a:r>
            <a:r>
              <a:rPr lang="it-IT" sz="2800" dirty="0"/>
              <a:t>modulistica da inoltrare al Servizio comunale competente.</a:t>
            </a:r>
          </a:p>
          <a:p>
            <a:r>
              <a:rPr lang="it-IT" sz="2800" dirty="0"/>
              <a:t>Non sarà ritenuta valida la comunicazione verbale o la comunicazione scritta consegnata </a:t>
            </a:r>
            <a:r>
              <a:rPr lang="it-IT" sz="2800" dirty="0" smtClean="0"/>
              <a:t>alle educatrici</a:t>
            </a:r>
            <a:r>
              <a:rPr lang="it-IT" sz="2800" dirty="0"/>
              <a:t>.</a:t>
            </a:r>
          </a:p>
          <a:p>
            <a:r>
              <a:rPr lang="it-IT" sz="2800" dirty="0"/>
              <a:t>Il ritiro del bambino comporta il pagamento dell’intera retta relativa al mese in cui il ritiro è </a:t>
            </a:r>
            <a:r>
              <a:rPr lang="it-IT" sz="2800" dirty="0" smtClean="0"/>
              <a:t>stato comunicato</a:t>
            </a:r>
            <a:r>
              <a:rPr lang="it-IT" sz="2800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22781541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/>
              <a:t>Sospensione del servizio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it-IT" sz="2800" dirty="0"/>
              <a:t>È possibile effettuare solo per il mese di luglio la sospensione dal servizio, nel caso in cui il </a:t>
            </a:r>
            <a:r>
              <a:rPr lang="it-IT" sz="2800" dirty="0" smtClean="0"/>
              <a:t>bambino non </a:t>
            </a:r>
            <a:r>
              <a:rPr lang="it-IT" sz="2800" dirty="0"/>
              <a:t>frequenterà l’intero mese.</a:t>
            </a:r>
          </a:p>
          <a:p>
            <a:r>
              <a:rPr lang="it-IT" sz="2800" dirty="0"/>
              <a:t>La sospensione, da comunicare entro e non oltre il 30 giugno di ogni anno in forma scritta </a:t>
            </a:r>
            <a:r>
              <a:rPr lang="it-IT" sz="2800" dirty="0" smtClean="0"/>
              <a:t>utilizzando apposita </a:t>
            </a:r>
            <a:r>
              <a:rPr lang="it-IT" sz="2800" dirty="0"/>
              <a:t>modulistica da inoltrare al Servizio comunale, dà diritto ad una riduzione di € 50,00 </a:t>
            </a:r>
            <a:r>
              <a:rPr lang="it-IT" sz="2800" dirty="0" smtClean="0"/>
              <a:t>della retta </a:t>
            </a:r>
            <a:r>
              <a:rPr lang="it-IT" sz="2800" dirty="0"/>
              <a:t>di luglio secondo la fascia di reddito I.S.E.E. di appartenenza.</a:t>
            </a:r>
          </a:p>
        </p:txBody>
      </p:sp>
    </p:spTree>
    <p:extLst>
      <p:ext uri="{BB962C8B-B14F-4D97-AF65-F5344CB8AC3E}">
        <p14:creationId xmlns:p14="http://schemas.microsoft.com/office/powerpoint/2010/main" val="158485482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/>
              <a:t>trasferimenti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it-IT" sz="2800" dirty="0"/>
              <a:t>Il trasferimento da un nido comunale all’altro dei bambini frequentanti è possibile solo per l’anno scolastico successivo.</a:t>
            </a:r>
          </a:p>
          <a:p>
            <a:r>
              <a:rPr lang="it-IT" sz="2800" dirty="0"/>
              <a:t>Il trasferimento avviene previa richiesta scritta dei genitori, da inoltrare al servizio comunale entro il 30 marzo di ogni anno.</a:t>
            </a:r>
          </a:p>
          <a:p>
            <a:r>
              <a:rPr lang="it-IT" sz="2800" dirty="0"/>
              <a:t>La domanda di trasferimento ha la precedenza sulle altre domande e non viene utilizzata per la formazione della graduatoria.</a:t>
            </a:r>
          </a:p>
        </p:txBody>
      </p:sp>
    </p:spTree>
    <p:extLst>
      <p:ext uri="{BB962C8B-B14F-4D97-AF65-F5344CB8AC3E}">
        <p14:creationId xmlns:p14="http://schemas.microsoft.com/office/powerpoint/2010/main" val="2534273990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/>
              <a:t>Adesione al servizio per il mese di agosto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it-IT" sz="2400" dirty="0"/>
              <a:t>Le famiglie che desiderano usufruire del servizio nel mese di agosto dovranno presentare la richiesta entro e non oltre il 31 maggio</a:t>
            </a:r>
            <a:r>
              <a:rPr lang="it-IT" sz="2400" dirty="0" smtClean="0"/>
              <a:t>.</a:t>
            </a:r>
          </a:p>
          <a:p>
            <a:endParaRPr lang="it-IT" sz="2400" dirty="0"/>
          </a:p>
          <a:p>
            <a:r>
              <a:rPr lang="it-IT" sz="2400" dirty="0"/>
              <a:t>La volontà di usufruire del servizio dovrà essere comunicata al Servizio Istruzione tramite e-mail all’indirizzo:</a:t>
            </a:r>
          </a:p>
          <a:p>
            <a:pPr marL="0" indent="0">
              <a:buNone/>
            </a:pPr>
            <a:r>
              <a:rPr lang="it-IT" sz="2400" dirty="0" smtClean="0">
                <a:hlinkClick r:id="rId2"/>
              </a:rPr>
              <a:t>protocollo@comune.buccinasco.mi.it</a:t>
            </a:r>
            <a:endParaRPr lang="it-IT" sz="2400" dirty="0" smtClean="0"/>
          </a:p>
          <a:p>
            <a:pPr marL="0" indent="0">
              <a:buNone/>
            </a:pPr>
            <a:endParaRPr lang="it-IT" sz="2400" dirty="0"/>
          </a:p>
          <a:p>
            <a:r>
              <a:rPr lang="it-IT" sz="2400" dirty="0"/>
              <a:t>A</a:t>
            </a:r>
            <a:r>
              <a:rPr lang="it-IT" sz="2400" dirty="0" smtClean="0"/>
              <a:t>lla </a:t>
            </a:r>
            <a:r>
              <a:rPr lang="it-IT" sz="2400" dirty="0"/>
              <a:t>comunicazione dovrà essere allegata copia del documento d’identità del genitore che sottoscrive la richiesta.</a:t>
            </a:r>
          </a:p>
        </p:txBody>
      </p:sp>
    </p:spTree>
    <p:extLst>
      <p:ext uri="{BB962C8B-B14F-4D97-AF65-F5344CB8AC3E}">
        <p14:creationId xmlns:p14="http://schemas.microsoft.com/office/powerpoint/2010/main" val="1947362187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/>
              <a:t>tariffe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it-IT" sz="2400" dirty="0"/>
              <a:t>Le famiglie che utilizzano il servizio contribuiscono alla copertura dei costi nella misura definita </a:t>
            </a:r>
            <a:r>
              <a:rPr lang="it-IT" sz="2400" dirty="0" smtClean="0"/>
              <a:t>in sede </a:t>
            </a:r>
            <a:r>
              <a:rPr lang="it-IT" sz="2400" dirty="0"/>
              <a:t>di approvazione del bilancio di previsione.</a:t>
            </a:r>
          </a:p>
          <a:p>
            <a:r>
              <a:rPr lang="it-IT" sz="2400" dirty="0"/>
              <a:t>Sono previste due distinte tariffe e precisamente:</a:t>
            </a:r>
          </a:p>
          <a:p>
            <a:pPr marL="0" indent="0">
              <a:buNone/>
            </a:pPr>
            <a:r>
              <a:rPr lang="it-IT" sz="2400" dirty="0" smtClean="0"/>
              <a:t>    </a:t>
            </a:r>
            <a:r>
              <a:rPr lang="it-IT" sz="2400" dirty="0"/>
              <a:t>Tariffa mensile per la retta d’iscrizione e frequenza al </a:t>
            </a:r>
            <a:r>
              <a:rPr lang="it-IT" sz="2400" dirty="0" smtClean="0"/>
              <a:t>nido</a:t>
            </a:r>
          </a:p>
          <a:p>
            <a:pPr marL="0" indent="0">
              <a:buNone/>
            </a:pPr>
            <a:r>
              <a:rPr lang="it-IT" sz="2400" dirty="0"/>
              <a:t> </a:t>
            </a:r>
            <a:r>
              <a:rPr lang="it-IT" sz="2400" dirty="0" smtClean="0"/>
              <a:t>   </a:t>
            </a:r>
            <a:r>
              <a:rPr lang="it-IT" sz="2400" dirty="0"/>
              <a:t>Tariffa giornaliera per il pasto fruito dal bambino.</a:t>
            </a:r>
          </a:p>
          <a:p>
            <a:r>
              <a:rPr lang="it-IT" sz="2400" dirty="0"/>
              <a:t>Le tariffe sono graduate secondo le fasce di reddito I.S.E.E. definite nell’apposito </a:t>
            </a:r>
            <a:r>
              <a:rPr lang="it-IT" sz="2400" dirty="0" smtClean="0"/>
              <a:t>regolamento comunale</a:t>
            </a:r>
            <a:r>
              <a:rPr lang="it-IT" sz="2400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211266337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Segnaposto contenuto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66905" y="143926"/>
            <a:ext cx="7575837" cy="3169890"/>
          </a:xfrm>
          <a:prstGeom prst="rect">
            <a:avLst/>
          </a:prstGeom>
        </p:spPr>
      </p:pic>
      <p:pic>
        <p:nvPicPr>
          <p:cNvPr id="6" name="Immagin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84240" y="3524128"/>
            <a:ext cx="8007245" cy="30412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691734"/>
      </p:ext>
    </p:extLst>
  </p:cSld>
  <p:clrMapOvr>
    <a:masterClrMapping/>
  </p:clrMapOvr>
  <p:transition spd="slow">
    <p:wipe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magin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3961" y="368420"/>
            <a:ext cx="7945118" cy="3133732"/>
          </a:xfrm>
          <a:prstGeom prst="rect">
            <a:avLst/>
          </a:prstGeom>
        </p:spPr>
      </p:pic>
      <p:pic>
        <p:nvPicPr>
          <p:cNvPr id="5" name="Immagin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17784" y="3877056"/>
            <a:ext cx="7956432" cy="24027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60961467"/>
      </p:ext>
    </p:extLst>
  </p:cSld>
  <p:clrMapOvr>
    <a:masterClrMapping/>
  </p:clrMapOvr>
  <p:transition spd="slow">
    <p:wipe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/>
              <a:t>Riduzione retta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it-IT" sz="2400" dirty="0"/>
              <a:t>Per usufruire di una eventuale riduzione di retta mensile, prevista solo per i residenti, </a:t>
            </a:r>
            <a:r>
              <a:rPr lang="it-IT" sz="2400" dirty="0" smtClean="0"/>
              <a:t>occorre presentare </a:t>
            </a:r>
            <a:r>
              <a:rPr lang="it-IT" sz="2400" dirty="0"/>
              <a:t>la dichiarazione I.S.E.E.</a:t>
            </a:r>
          </a:p>
          <a:p>
            <a:r>
              <a:rPr lang="it-IT" sz="2400" dirty="0"/>
              <a:t>La riduzione della retta mensile conseguente alla presentazione della dichiarazione I.S.E.E. </a:t>
            </a:r>
            <a:r>
              <a:rPr lang="it-IT" sz="2400" dirty="0" smtClean="0"/>
              <a:t>avviene con </a:t>
            </a:r>
            <a:r>
              <a:rPr lang="it-IT" sz="2400" dirty="0"/>
              <a:t>l’emissione della prima fatturazione utile.</a:t>
            </a:r>
          </a:p>
          <a:p>
            <a:r>
              <a:rPr lang="it-IT" sz="2400" dirty="0"/>
              <a:t>La tardiva consegna della Dichiarazione I.S.E.E non da diritto ad alcuna riduzione di retta mensile </a:t>
            </a:r>
            <a:r>
              <a:rPr lang="it-IT" sz="2400" dirty="0" smtClean="0"/>
              <a:t>già emessa.</a:t>
            </a:r>
          </a:p>
          <a:p>
            <a:r>
              <a:rPr lang="it-IT" sz="2400" dirty="0"/>
              <a:t>Durante la frequenza al nido comunale, il bambino potrà continuare ad usufruire del servizio </a:t>
            </a:r>
            <a:r>
              <a:rPr lang="it-IT" sz="2400" dirty="0" smtClean="0"/>
              <a:t>qualora intervenga </a:t>
            </a:r>
            <a:r>
              <a:rPr lang="it-IT" sz="2400" dirty="0"/>
              <a:t>un trasferimento di residenza ad altro Comune ma sarà applicata la tariffa prevista per i </a:t>
            </a:r>
            <a:r>
              <a:rPr lang="it-IT" sz="2400" dirty="0" smtClean="0"/>
              <a:t>non residenti </a:t>
            </a:r>
            <a:r>
              <a:rPr lang="it-IT" sz="2400" dirty="0"/>
              <a:t>decorrente dall’attestazione della data del trasferimento stesso.</a:t>
            </a:r>
          </a:p>
        </p:txBody>
      </p:sp>
    </p:spTree>
    <p:extLst>
      <p:ext uri="{BB962C8B-B14F-4D97-AF65-F5344CB8AC3E}">
        <p14:creationId xmlns:p14="http://schemas.microsoft.com/office/powerpoint/2010/main" val="4202560870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/>
              <a:t>pagamenti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it-IT" dirty="0"/>
              <a:t>Il pagamento della retta mensile dovrà essere effettuato entro e non oltre la data riportata sulla </a:t>
            </a:r>
            <a:r>
              <a:rPr lang="it-IT" dirty="0" smtClean="0"/>
              <a:t>fattura; decorso </a:t>
            </a:r>
            <a:r>
              <a:rPr lang="it-IT" dirty="0"/>
              <a:t>tale termine saranno applicati gli interessi moratori e si procederà al recupero coattivo </a:t>
            </a:r>
            <a:r>
              <a:rPr lang="it-IT" dirty="0" smtClean="0"/>
              <a:t>del credito </a:t>
            </a:r>
            <a:r>
              <a:rPr lang="it-IT" dirty="0"/>
              <a:t>nelle forme stabilite dalla legge.</a:t>
            </a:r>
          </a:p>
          <a:p>
            <a:r>
              <a:rPr lang="it-IT" dirty="0"/>
              <a:t>Il mancato pagamento di due mensilità comporta la sospensione d’ufficio dal servizio che </a:t>
            </a:r>
            <a:r>
              <a:rPr lang="it-IT" dirty="0" smtClean="0"/>
              <a:t>sarà comunicata </a:t>
            </a:r>
            <a:r>
              <a:rPr lang="it-IT" dirty="0"/>
              <a:t>per iscritto alla famiglia dell’utente, la riammissione al servizio avverrà solo dopo </a:t>
            </a:r>
            <a:r>
              <a:rPr lang="it-IT" dirty="0" smtClean="0"/>
              <a:t>aver sanato </a:t>
            </a:r>
            <a:r>
              <a:rPr lang="it-IT" dirty="0"/>
              <a:t>la situazione debitoria. La sospensione d’ufficio comporta l’obbligo del pagamento delle </a:t>
            </a:r>
            <a:r>
              <a:rPr lang="it-IT" dirty="0" smtClean="0"/>
              <a:t>rette mensili </a:t>
            </a:r>
            <a:r>
              <a:rPr lang="it-IT" dirty="0"/>
              <a:t>riferite al periodo in cui il bambino è stato sospeso, a tutela della conservazione del </a:t>
            </a:r>
            <a:r>
              <a:rPr lang="it-IT" dirty="0" smtClean="0"/>
              <a:t>posto all’Asilo </a:t>
            </a:r>
            <a:r>
              <a:rPr lang="it-IT" dirty="0"/>
              <a:t>Nido.</a:t>
            </a:r>
          </a:p>
          <a:p>
            <a:r>
              <a:rPr lang="it-IT" dirty="0"/>
              <a:t>Nel caso di mancato pagamento di tre mensilità si procederà alla revoca d’ufficio che </a:t>
            </a:r>
            <a:r>
              <a:rPr lang="it-IT" dirty="0" smtClean="0"/>
              <a:t>verrà formalizzata </a:t>
            </a:r>
            <a:r>
              <a:rPr lang="it-IT" dirty="0"/>
              <a:t>per iscritto alla famiglia. Conseguentemente si procederà allo scorrimento </a:t>
            </a:r>
            <a:r>
              <a:rPr lang="it-IT" dirty="0" smtClean="0"/>
              <a:t>della graduatoria </a:t>
            </a:r>
            <a:r>
              <a:rPr lang="it-IT" dirty="0"/>
              <a:t>per l’occupazione del posto.</a:t>
            </a:r>
          </a:p>
        </p:txBody>
      </p:sp>
    </p:spTree>
    <p:extLst>
      <p:ext uri="{BB962C8B-B14F-4D97-AF65-F5344CB8AC3E}">
        <p14:creationId xmlns:p14="http://schemas.microsoft.com/office/powerpoint/2010/main" val="2914339507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/>
              <a:t>Avvisi di pagamento 			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it-IT" dirty="0" smtClean="0"/>
              <a:t>Il primo avviso di pagamento, relativo la mensilità di settembre 2026, verrà emesso nel mese di Dicembre 2026. Da lì, i successivi, verranno emessi a distanza di 3 settimane;</a:t>
            </a:r>
          </a:p>
          <a:p>
            <a:r>
              <a:rPr lang="it-IT" dirty="0" smtClean="0"/>
              <a:t>Il genitore riceverà una mail all’indirizzo indicato in fase di iscrizione nel momento in cui sarà disponibile l’avviso di pagamento. Sarà necessario accedere alla piattaforma </a:t>
            </a:r>
            <a:r>
              <a:rPr lang="it-IT" dirty="0" err="1" smtClean="0"/>
              <a:t>Simeal</a:t>
            </a:r>
            <a:r>
              <a:rPr lang="it-IT" dirty="0" smtClean="0"/>
              <a:t> </a:t>
            </a:r>
            <a:r>
              <a:rPr lang="it-IT" dirty="0"/>
              <a:t>tramite l’apposito </a:t>
            </a:r>
            <a:r>
              <a:rPr lang="it-IT" dirty="0" smtClean="0"/>
              <a:t>link: </a:t>
            </a:r>
          </a:p>
          <a:p>
            <a:pPr marL="0" indent="0">
              <a:buNone/>
            </a:pPr>
            <a:r>
              <a:rPr lang="it-IT" dirty="0" smtClean="0">
                <a:hlinkClick r:id="rId2"/>
              </a:rPr>
              <a:t>https</a:t>
            </a:r>
            <a:r>
              <a:rPr lang="it-IT" dirty="0">
                <a:hlinkClick r:id="rId2"/>
              </a:rPr>
              <a:t>://</a:t>
            </a:r>
            <a:r>
              <a:rPr lang="it-IT" dirty="0" smtClean="0">
                <a:hlinkClick r:id="rId2"/>
              </a:rPr>
              <a:t>buccinasco.simeal-cittadino.maggioli.cloud/login</a:t>
            </a:r>
            <a:endParaRPr lang="it-IT" dirty="0" smtClean="0"/>
          </a:p>
          <a:p>
            <a:pPr marL="0" indent="0">
              <a:buNone/>
            </a:pPr>
            <a:endParaRPr lang="it-IT" dirty="0" smtClean="0"/>
          </a:p>
          <a:p>
            <a:pPr marL="0" indent="0">
              <a:buNone/>
            </a:pPr>
            <a:r>
              <a:rPr lang="it-IT" dirty="0" smtClean="0"/>
              <a:t>Dallo stesso portale sarà possibile scaricare l’avviso di pagamento e la ricevuta di pagamento, che obbligatoriamente andranno caricati su INPS per richiedere il Bonus Asili Nido.</a:t>
            </a:r>
          </a:p>
          <a:p>
            <a:pPr marL="0" indent="0">
              <a:buNone/>
            </a:pP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2131242304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/>
              <a:t>Come scaricare l’avviso di pagamento e la ricevuta</a:t>
            </a:r>
            <a:endParaRPr lang="it-IT" dirty="0"/>
          </a:p>
        </p:txBody>
      </p:sp>
      <p:pic>
        <p:nvPicPr>
          <p:cNvPr id="4" name="Segnaposto contenuto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01184" y="2259453"/>
            <a:ext cx="5879592" cy="4081399"/>
          </a:xfrm>
        </p:spPr>
      </p:pic>
      <p:sp>
        <p:nvSpPr>
          <p:cNvPr id="5" name="Ovale 4"/>
          <p:cNvSpPr/>
          <p:nvPr/>
        </p:nvSpPr>
        <p:spPr>
          <a:xfrm>
            <a:off x="6423660" y="4974336"/>
            <a:ext cx="1417320" cy="1394833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6" name="CasellaDiTesto 5"/>
          <p:cNvSpPr txBox="1"/>
          <p:nvPr/>
        </p:nvSpPr>
        <p:spPr>
          <a:xfrm>
            <a:off x="1069848" y="3404676"/>
            <a:ext cx="3282696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400" dirty="0" smtClean="0"/>
              <a:t>Accedere al portale </a:t>
            </a:r>
            <a:r>
              <a:rPr lang="it-IT" sz="2400" dirty="0" err="1" smtClean="0"/>
              <a:t>Simeal</a:t>
            </a:r>
            <a:r>
              <a:rPr lang="it-IT" sz="2400" dirty="0" smtClean="0"/>
              <a:t> ed entrare nella sezione «Estratto Conto»</a:t>
            </a:r>
            <a:endParaRPr lang="it-IT" sz="2400" dirty="0"/>
          </a:p>
        </p:txBody>
      </p:sp>
    </p:spTree>
    <p:extLst>
      <p:ext uri="{BB962C8B-B14F-4D97-AF65-F5344CB8AC3E}">
        <p14:creationId xmlns:p14="http://schemas.microsoft.com/office/powerpoint/2010/main" val="160562086"/>
      </p:ext>
    </p:extLst>
  </p:cSld>
  <p:clrMapOvr>
    <a:masterClrMapping/>
  </p:clrMapOvr>
  <p:transition spd="slow">
    <p:wipe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Segnaposto contenuto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51623" y="1874520"/>
            <a:ext cx="8488755" cy="3133096"/>
          </a:xfrm>
        </p:spPr>
      </p:pic>
      <p:sp>
        <p:nvSpPr>
          <p:cNvPr id="6" name="Ovale 5"/>
          <p:cNvSpPr/>
          <p:nvPr/>
        </p:nvSpPr>
        <p:spPr>
          <a:xfrm>
            <a:off x="8750808" y="3566160"/>
            <a:ext cx="393192" cy="385594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7" name="Ovale 6"/>
          <p:cNvSpPr/>
          <p:nvPr/>
        </p:nvSpPr>
        <p:spPr>
          <a:xfrm>
            <a:off x="9177528" y="3572256"/>
            <a:ext cx="393192" cy="385594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cxnSp>
        <p:nvCxnSpPr>
          <p:cNvPr id="9" name="Connettore 2 8"/>
          <p:cNvCxnSpPr>
            <a:stCxn id="6" idx="1"/>
          </p:cNvCxnSpPr>
          <p:nvPr/>
        </p:nvCxnSpPr>
        <p:spPr>
          <a:xfrm flipH="1" flipV="1">
            <a:off x="7315200" y="1691640"/>
            <a:ext cx="1493190" cy="1930989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Connettore 2 9"/>
          <p:cNvCxnSpPr/>
          <p:nvPr/>
        </p:nvCxnSpPr>
        <p:spPr>
          <a:xfrm flipH="1">
            <a:off x="8627529" y="3945659"/>
            <a:ext cx="746595" cy="1368610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CasellaDiTesto 11"/>
          <p:cNvSpPr txBox="1"/>
          <p:nvPr/>
        </p:nvSpPr>
        <p:spPr>
          <a:xfrm>
            <a:off x="5870448" y="1015425"/>
            <a:ext cx="2889504" cy="584775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it-IT" sz="1600" dirty="0" smtClean="0"/>
              <a:t>Da qui è possibile scaricare l’avviso di pagamento</a:t>
            </a:r>
            <a:endParaRPr lang="it-IT" sz="1600" dirty="0"/>
          </a:p>
        </p:txBody>
      </p:sp>
      <p:sp>
        <p:nvSpPr>
          <p:cNvPr id="13" name="CasellaDiTesto 12"/>
          <p:cNvSpPr txBox="1"/>
          <p:nvPr/>
        </p:nvSpPr>
        <p:spPr>
          <a:xfrm>
            <a:off x="6918960" y="5410946"/>
            <a:ext cx="2889504" cy="584775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it-IT" sz="1600" dirty="0" smtClean="0"/>
              <a:t>Da qui è possibile scaricare la ricevuta di pagamento</a:t>
            </a:r>
            <a:endParaRPr lang="it-IT" sz="1600" dirty="0"/>
          </a:p>
        </p:txBody>
      </p:sp>
    </p:spTree>
    <p:extLst>
      <p:ext uri="{BB962C8B-B14F-4D97-AF65-F5344CB8AC3E}">
        <p14:creationId xmlns:p14="http://schemas.microsoft.com/office/powerpoint/2010/main" val="1831534002"/>
      </p:ext>
    </p:extLst>
  </p:cSld>
  <p:clrMapOvr>
    <a:masterClrMapping/>
  </p:clrMapOvr>
  <p:transition spd="slow">
    <p:wipe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it-IT" dirty="0" smtClean="0"/>
              <a:t>BONUS COMUNE – </a:t>
            </a:r>
            <a:r>
              <a:rPr lang="it-IT" sz="4000" dirty="0" err="1" smtClean="0"/>
              <a:t>finalita’</a:t>
            </a:r>
            <a:r>
              <a:rPr lang="it-IT" sz="4000" dirty="0" smtClean="0"/>
              <a:t> e obiettivi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it-IT" sz="2800" dirty="0"/>
              <a:t>Il </a:t>
            </a:r>
            <a:r>
              <a:rPr lang="it-IT" sz="2800" dirty="0" smtClean="0"/>
              <a:t>Comune ha </a:t>
            </a:r>
            <a:r>
              <a:rPr lang="it-IT" sz="2800" dirty="0"/>
              <a:t>introdotto un’ulteriore misura di sostegno che copre la quota di retta mensile che eccede l’importo rimborsabile da INPS.</a:t>
            </a:r>
          </a:p>
          <a:p>
            <a:r>
              <a:rPr lang="it-IT" sz="2800" dirty="0"/>
              <a:t>La Misura Bonus Comune asili nido è rivolta ai nuclei familiari residenti nel territorio di Buccinasco, che hanno figli che frequentano gli asili nido comunali di Buccinasco e sono possessori di un’ISEE minorenni di importo pari a € 25.000,01 fino ad € 40.000.</a:t>
            </a:r>
          </a:p>
          <a:p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283231005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/>
              <a:t>BONUS COMUNE – </a:t>
            </a:r>
            <a:r>
              <a:rPr lang="it-IT" dirty="0" smtClean="0"/>
              <a:t>soggetti destinatari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it-IT" dirty="0"/>
              <a:t>Il soggetto destinatario della Misura è il genitore che presenta la domanda di adesione alla Misura Bonus Comune asili nido </a:t>
            </a:r>
            <a:r>
              <a:rPr lang="it-IT" dirty="0" err="1"/>
              <a:t>a.e</a:t>
            </a:r>
            <a:r>
              <a:rPr lang="it-IT" dirty="0"/>
              <a:t>. 2026/2027</a:t>
            </a:r>
            <a:r>
              <a:rPr lang="it-IT" dirty="0" smtClean="0"/>
              <a:t>.</a:t>
            </a:r>
            <a:r>
              <a:rPr lang="it-IT" dirty="0"/>
              <a:t> </a:t>
            </a:r>
          </a:p>
          <a:p>
            <a:r>
              <a:rPr lang="it-IT" dirty="0"/>
              <a:t>In particolare, alla data della presentazione della domanda, il nucleo familiare del genitore che presenta domanda di adesione deve essere in possesso dei seguenti requisiti:</a:t>
            </a:r>
          </a:p>
          <a:p>
            <a:pPr lvl="0"/>
            <a:r>
              <a:rPr lang="it-IT" dirty="0" smtClean="0"/>
              <a:t>figli </a:t>
            </a:r>
            <a:r>
              <a:rPr lang="it-IT" dirty="0"/>
              <a:t>di età compresa tra 3 mesi – 3 anni iscritti presso una delle tre strutture nido comunali di Buccinasco;  </a:t>
            </a:r>
          </a:p>
          <a:p>
            <a:pPr lvl="0"/>
            <a:r>
              <a:rPr lang="it-IT" b="1" dirty="0"/>
              <a:t>indicatore della situazione economica equivalente</a:t>
            </a:r>
            <a:r>
              <a:rPr lang="it-IT" dirty="0"/>
              <a:t> – ISEE  minorenni in corso di validità di importo pari a € 25.000,01 fino ad € 40.000,00; - sulla base della normativa ISEE (D.P.C.M. 05 dicembre 2013, n. 159</a:t>
            </a:r>
            <a:r>
              <a:rPr lang="it-IT" dirty="0" smtClean="0"/>
              <a:t>);</a:t>
            </a:r>
            <a:endParaRPr lang="it-IT" dirty="0"/>
          </a:p>
          <a:p>
            <a:pPr lvl="0"/>
            <a:r>
              <a:rPr lang="it-IT" dirty="0"/>
              <a:t>deve corrispondere una retta mensile per la frequenza al servizio asilo nido superiore all'importo rimborsabile da INPS (pari a  €327,27 nei casi previsti dalla misura nazionale</a:t>
            </a:r>
            <a:r>
              <a:rPr lang="it-IT" dirty="0" smtClean="0"/>
              <a:t>);</a:t>
            </a:r>
            <a:endParaRPr lang="it-IT" dirty="0"/>
          </a:p>
          <a:p>
            <a:r>
              <a:rPr lang="it-IT" dirty="0"/>
              <a:t>il nucleo famigliare all’interno del quale è presente il bambino, è residente a Buccinasco;</a:t>
            </a:r>
          </a:p>
        </p:txBody>
      </p:sp>
    </p:spTree>
    <p:extLst>
      <p:ext uri="{BB962C8B-B14F-4D97-AF65-F5344CB8AC3E}">
        <p14:creationId xmlns:p14="http://schemas.microsoft.com/office/powerpoint/2010/main" val="945134936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/>
              <a:t>BONUS COMUNE – </a:t>
            </a:r>
            <a:r>
              <a:rPr lang="it-IT" dirty="0" smtClean="0"/>
              <a:t/>
            </a:r>
            <a:br>
              <a:rPr lang="it-IT" dirty="0" smtClean="0"/>
            </a:br>
            <a:r>
              <a:rPr lang="it-IT" dirty="0" smtClean="0"/>
              <a:t>presentazione delle domande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it-IT" dirty="0"/>
              <a:t>I destinatari possono presentare la domanda di adesione alla Misura Bonus Comune </a:t>
            </a:r>
            <a:r>
              <a:rPr lang="it-IT" dirty="0" err="1"/>
              <a:t>a.e</a:t>
            </a:r>
            <a:r>
              <a:rPr lang="it-IT" dirty="0"/>
              <a:t>. 2026/2027 a partire dalla pubblicazione del presente Bando sul sito web del Comune di Buccinasco</a:t>
            </a:r>
            <a:r>
              <a:rPr lang="it-IT" dirty="0" smtClean="0"/>
              <a:t>.</a:t>
            </a:r>
            <a:endParaRPr lang="it-IT" dirty="0"/>
          </a:p>
          <a:p>
            <a:r>
              <a:rPr lang="it-IT" dirty="0"/>
              <a:t>La richiesta di partecipazione al Bando Misura Bonus Comune </a:t>
            </a:r>
            <a:r>
              <a:rPr lang="it-IT" dirty="0" err="1"/>
              <a:t>a.e</a:t>
            </a:r>
            <a:r>
              <a:rPr lang="it-IT" dirty="0"/>
              <a:t>. 2026/2027 dovrà essere inoltrata al seguente indirizzo e-mail </a:t>
            </a:r>
            <a:r>
              <a:rPr lang="it-IT" u="sng" dirty="0">
                <a:hlinkClick r:id="rId2"/>
              </a:rPr>
              <a:t>protocollo@comune.buccinasco.mi.it</a:t>
            </a:r>
            <a:r>
              <a:rPr lang="it-IT" dirty="0"/>
              <a:t> allegando copia del documento d’identità, ovvero tramite </a:t>
            </a:r>
            <a:r>
              <a:rPr lang="it-IT" dirty="0" err="1"/>
              <a:t>Pec</a:t>
            </a:r>
            <a:r>
              <a:rPr lang="it-IT" dirty="0"/>
              <a:t> all’indirizzo </a:t>
            </a:r>
            <a:r>
              <a:rPr lang="it-IT" u="sng" dirty="0">
                <a:hlinkClick r:id="rId3"/>
              </a:rPr>
              <a:t>protocollo@cert.legalmail.it</a:t>
            </a:r>
            <a:r>
              <a:rPr lang="it-IT" dirty="0"/>
              <a:t> oppure essere presentata a mano presso l’Ufficio Protocollo del Comune scrivente.</a:t>
            </a:r>
          </a:p>
          <a:p>
            <a:r>
              <a:rPr lang="it-IT" dirty="0"/>
              <a:t>La Misura Bonus Comun verrà applicata a decorrere dalla prima fatturazione utile riguardante l’anno educativo 2026/2027, potrà essere applicata per un massimo di 11 mensilità complessive (non oltre la mensilità del mese di luglio 2027) e non avrà efficacia retroattiva.</a:t>
            </a:r>
          </a:p>
          <a:p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1599574827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/>
              <a:t>BONUS COMUNE – </a:t>
            </a:r>
            <a:br>
              <a:rPr lang="it-IT" dirty="0"/>
            </a:br>
            <a:r>
              <a:rPr lang="it-IT" dirty="0" smtClean="0"/>
              <a:t>approvazione degli esiti istruttori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it-IT" dirty="0"/>
              <a:t>Gli esiti delle istruttorie saranno approvati con determinazione del Responsabile del Settore Istruzione  come segue: </a:t>
            </a:r>
          </a:p>
          <a:p>
            <a:pPr lvl="0"/>
            <a:r>
              <a:rPr lang="it-IT" dirty="0"/>
              <a:t>elenco dei soggetti ammissibili; </a:t>
            </a:r>
          </a:p>
          <a:p>
            <a:pPr lvl="0"/>
            <a:r>
              <a:rPr lang="it-IT" dirty="0"/>
              <a:t>elenco dei soggetti non ammissibili</a:t>
            </a:r>
            <a:r>
              <a:rPr lang="it-IT" dirty="0" smtClean="0"/>
              <a:t>.</a:t>
            </a:r>
            <a:endParaRPr lang="it-IT" dirty="0"/>
          </a:p>
          <a:p>
            <a:pPr fontAlgn="base"/>
            <a:r>
              <a:rPr lang="it-IT" dirty="0"/>
              <a:t>I soggetti ammessi alla Misura Bonus Comune </a:t>
            </a:r>
            <a:r>
              <a:rPr lang="it-IT" dirty="0" err="1"/>
              <a:t>a.e</a:t>
            </a:r>
            <a:r>
              <a:rPr lang="it-IT" dirty="0"/>
              <a:t>. 2026/2027 non saranno tenuti al pagamento delle rette per la frequenza del bambino al nido per la quota di retta mensile eccedente l’importo rimborsabile da INPS (pari a €327,27 nei casi previsti dalla misura nazionale)  per ISEE minorenni da 25.000,01 euro fino a 40.000,00 euro.</a:t>
            </a:r>
          </a:p>
          <a:p>
            <a:r>
              <a:rPr lang="it-IT" dirty="0"/>
              <a:t>In caso di non ammissione, le famiglie saranno tenute al pagamento delle rette per l’intero importo. </a:t>
            </a:r>
          </a:p>
          <a:p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3109184322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/>
              <a:t>regione </a:t>
            </a:r>
            <a:r>
              <a:rPr lang="it-IT" dirty="0" err="1" smtClean="0"/>
              <a:t>lombardia</a:t>
            </a:r>
            <a:r>
              <a:rPr lang="it-IT" dirty="0" smtClean="0"/>
              <a:t> – misura nidi gratis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1069848" y="2237783"/>
            <a:ext cx="10058400" cy="405079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it-IT" sz="2400" b="1" dirty="0"/>
              <a:t>COME PARTECIPARE</a:t>
            </a:r>
            <a:endParaRPr lang="it-IT" sz="2400" dirty="0"/>
          </a:p>
          <a:p>
            <a:pPr lvl="0"/>
            <a:r>
              <a:rPr lang="it-IT" dirty="0"/>
              <a:t>I destinatari possono presentare la domanda di adesione alla Misura Nidi Gratis Plus 2026/2027  attraverso il sistema informativo Bandi e Servizi, raggiungibile all’indirizzo </a:t>
            </a:r>
            <a:r>
              <a:rPr lang="it-IT" u="sng" dirty="0">
                <a:hlinkClick r:id="rId2"/>
              </a:rPr>
              <a:t>www.bandi.regione.lombardia.it</a:t>
            </a:r>
            <a:r>
              <a:rPr lang="it-IT" dirty="0"/>
              <a:t>.</a:t>
            </a:r>
          </a:p>
          <a:p>
            <a:pPr lvl="0"/>
            <a:r>
              <a:rPr lang="it-IT" dirty="0"/>
              <a:t>Le date di partecipazione al suddetto bando verranno comunicate sul sito di </a:t>
            </a:r>
            <a:r>
              <a:rPr lang="it-IT" u="sng" dirty="0">
                <a:hlinkClick r:id="rId2"/>
              </a:rPr>
              <a:t>www.bandi.regione.lombardia.it</a:t>
            </a:r>
            <a:r>
              <a:rPr lang="it-IT" dirty="0"/>
              <a:t>.</a:t>
            </a:r>
          </a:p>
          <a:p>
            <a:pPr lvl="0"/>
            <a:r>
              <a:rPr lang="it-IT" dirty="0"/>
              <a:t>Le domande possono essere presentate da uno dei genitori previa registrazione in Bandi e Servizi, esclusivamente attraverso il sistema pubblico di identità digitale (SPID), la Carta Regionale dei Servizi (CRS) o Carta Nazionale dei Servizi (CNS), la Carta di Identità Elettronica (CIE)</a:t>
            </a:r>
          </a:p>
          <a:p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1615193830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/>
              <a:t>regione </a:t>
            </a:r>
            <a:r>
              <a:rPr lang="it-IT" dirty="0" err="1"/>
              <a:t>lombardia</a:t>
            </a:r>
            <a:r>
              <a:rPr lang="it-IT" dirty="0"/>
              <a:t> – misura nidi gratis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it-IT" sz="2400" b="1" dirty="0"/>
              <a:t>INFORMAZIONI E CONTATTI </a:t>
            </a:r>
            <a:endParaRPr lang="it-IT" sz="2400" dirty="0"/>
          </a:p>
          <a:p>
            <a:pPr lvl="0"/>
            <a:r>
              <a:rPr lang="it-IT" dirty="0"/>
              <a:t>Per qualsiasi chiarimento o informazione in merito all’Avviso è possibile scrivere alla casella di posta elettronica: </a:t>
            </a:r>
            <a:r>
              <a:rPr lang="it-IT" u="sng" dirty="0">
                <a:hlinkClick r:id="rId2"/>
              </a:rPr>
              <a:t>nidigratisplusfamiglie@regione.lombardia.it</a:t>
            </a:r>
            <a:r>
              <a:rPr lang="it-IT" dirty="0"/>
              <a:t> oppure contattare il numero unico </a:t>
            </a:r>
            <a:r>
              <a:rPr lang="it-IT" b="1" dirty="0"/>
              <a:t>02.67653333</a:t>
            </a:r>
            <a:r>
              <a:rPr lang="it-IT" dirty="0"/>
              <a:t> (attivo dalle ore 9.30 alle ore 12.30 dalle ore 14.30 alle ore 16.30 da lunedì a giovedì - dalle ore 9.30 alle ore 12.30 di venerdì).</a:t>
            </a:r>
          </a:p>
          <a:p>
            <a:r>
              <a:rPr lang="it-IT" dirty="0"/>
              <a:t>Per saperne di più vai sul sito </a:t>
            </a:r>
            <a:r>
              <a:rPr lang="it-IT" u="sng" dirty="0">
                <a:hlinkClick r:id="rId3"/>
              </a:rPr>
              <a:t>www.regione.lombardia.it</a:t>
            </a:r>
            <a:r>
              <a:rPr lang="it-IT" dirty="0"/>
              <a:t> o chiama il Call Center di Regione Lombardia al numero </a:t>
            </a:r>
            <a:r>
              <a:rPr lang="it-IT" b="1" dirty="0"/>
              <a:t>800.318.318</a:t>
            </a:r>
            <a:r>
              <a:rPr lang="it-IT" dirty="0"/>
              <a:t> digitando 1.</a:t>
            </a:r>
          </a:p>
          <a:p>
            <a:r>
              <a:rPr lang="it-IT" dirty="0"/>
              <a:t>Per richiedere assistenza tecnica in fase di compilazione chiama il numero verde </a:t>
            </a:r>
            <a:r>
              <a:rPr lang="it-IT" b="1" dirty="0"/>
              <a:t>800 131 151</a:t>
            </a:r>
            <a:r>
              <a:rPr lang="it-IT" dirty="0"/>
              <a:t> (sempre gratuito) oppure scrivi alla casella di posta elettronica </a:t>
            </a:r>
            <a:r>
              <a:rPr lang="it-IT" u="sng" dirty="0">
                <a:hlinkClick r:id="rId4"/>
              </a:rPr>
              <a:t>bandi@regione.lombardia.it</a:t>
            </a:r>
            <a:r>
              <a:rPr lang="it-IT" dirty="0"/>
              <a:t>.</a:t>
            </a:r>
          </a:p>
          <a:p>
            <a:r>
              <a:rPr lang="it-IT" dirty="0"/>
              <a:t>Per informazioni e contatti e in caso di smarrimento, furto o mancata consegna della Carta Regionale dei Servizi o per avere maggiori informazioni sui servizi abilitati è attivo il Numero Verde </a:t>
            </a:r>
            <a:r>
              <a:rPr lang="it-IT" b="1" dirty="0"/>
              <a:t>800.030.606</a:t>
            </a:r>
            <a:r>
              <a:rPr lang="it-IT" dirty="0" smtClean="0"/>
              <a:t>.</a:t>
            </a: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3562830252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/>
              <a:t>ALLONTANAMENTO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1069848" y="1872026"/>
            <a:ext cx="10058400" cy="4050792"/>
          </a:xfrm>
        </p:spPr>
        <p:txBody>
          <a:bodyPr/>
          <a:lstStyle/>
          <a:p>
            <a:r>
              <a:rPr lang="it-IT" dirty="0"/>
              <a:t>Nel caso in cui </a:t>
            </a:r>
            <a:r>
              <a:rPr lang="it-IT" dirty="0" smtClean="0"/>
              <a:t>gli educatori </a:t>
            </a:r>
            <a:r>
              <a:rPr lang="it-IT" dirty="0"/>
              <a:t>individuassero nei bambini sintomi di malessere, informeranno tempestivamente </a:t>
            </a:r>
            <a:r>
              <a:rPr lang="it-IT" dirty="0" smtClean="0"/>
              <a:t>le famiglie </a:t>
            </a:r>
            <a:r>
              <a:rPr lang="it-IT" dirty="0"/>
              <a:t>al fine di limitare la possibile diffusione di malattie e garantire il giusto benessere di tutti </a:t>
            </a:r>
            <a:r>
              <a:rPr lang="it-IT" dirty="0" smtClean="0"/>
              <a:t>i bambini</a:t>
            </a:r>
            <a:r>
              <a:rPr lang="it-IT" dirty="0"/>
              <a:t>. </a:t>
            </a:r>
            <a:endParaRPr lang="it-IT" dirty="0" smtClean="0"/>
          </a:p>
          <a:p>
            <a:r>
              <a:rPr lang="it-IT" dirty="0" smtClean="0"/>
              <a:t>L’allontanamento </a:t>
            </a:r>
            <a:r>
              <a:rPr lang="it-IT" dirty="0"/>
              <a:t>del bambino è previsto nel caso in </a:t>
            </a:r>
            <a:r>
              <a:rPr lang="it-IT" dirty="0" smtClean="0"/>
              <a:t>cui ricorrano </a:t>
            </a:r>
            <a:r>
              <a:rPr lang="it-IT" dirty="0"/>
              <a:t>una o più condizioni riportate nella tabella di seguito</a:t>
            </a:r>
            <a:r>
              <a:rPr lang="it-IT" dirty="0" smtClean="0"/>
              <a:t>:</a:t>
            </a:r>
          </a:p>
          <a:p>
            <a:pPr marL="0" indent="0">
              <a:buNone/>
            </a:pPr>
            <a:endParaRPr lang="it-IT" dirty="0"/>
          </a:p>
        </p:txBody>
      </p:sp>
      <p:graphicFrame>
        <p:nvGraphicFramePr>
          <p:cNvPr id="4" name="Tabella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26905182"/>
              </p:ext>
            </p:extLst>
          </p:nvPr>
        </p:nvGraphicFramePr>
        <p:xfrm>
          <a:off x="527719" y="3640974"/>
          <a:ext cx="11136562" cy="2959661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698269"/>
                <a:gridCol w="3384343"/>
                <a:gridCol w="2156851"/>
                <a:gridCol w="2669787"/>
                <a:gridCol w="2227312"/>
              </a:tblGrid>
              <a:tr h="864526">
                <a:tc>
                  <a:txBody>
                    <a:bodyPr/>
                    <a:lstStyle/>
                    <a:p>
                      <a:r>
                        <a:rPr lang="it-IT" sz="1800" u="none" strike="noStrike" kern="1200" baseline="0" dirty="0" smtClean="0"/>
                        <a:t>Età</a:t>
                      </a:r>
                      <a:endParaRPr lang="it-I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t-IT" sz="1800" u="none" strike="noStrike" kern="1200" baseline="0" dirty="0" smtClean="0"/>
                        <a:t>Febbre</a:t>
                      </a:r>
                    </a:p>
                    <a:p>
                      <a:r>
                        <a:rPr lang="it-IT" sz="1800" u="none" strike="noStrike" kern="1200" baseline="0" dirty="0" smtClean="0"/>
                        <a:t>Malessere</a:t>
                      </a:r>
                      <a:endParaRPr lang="it-I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t-IT" sz="1800" u="none" strike="noStrike" kern="1200" baseline="0" dirty="0" smtClean="0"/>
                        <a:t>Diarrea</a:t>
                      </a:r>
                      <a:endParaRPr lang="it-I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t-IT" sz="1800" u="none" strike="noStrike" kern="1200" baseline="0" dirty="0" smtClean="0"/>
                        <a:t>Esantema</a:t>
                      </a:r>
                    </a:p>
                    <a:p>
                      <a:r>
                        <a:rPr lang="it-IT" sz="1800" u="none" strike="noStrike" kern="1200" baseline="0" dirty="0" smtClean="0"/>
                        <a:t>(macchie</a:t>
                      </a:r>
                    </a:p>
                    <a:p>
                      <a:r>
                        <a:rPr lang="it-IT" sz="1800" u="none" strike="noStrike" kern="1200" baseline="0" dirty="0" smtClean="0"/>
                        <a:t>diffuse)</a:t>
                      </a:r>
                      <a:endParaRPr lang="it-I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t-IT" sz="1800" u="none" strike="noStrike" kern="1200" baseline="0" dirty="0" smtClean="0"/>
                        <a:t>Congiuntivite</a:t>
                      </a:r>
                    </a:p>
                    <a:p>
                      <a:r>
                        <a:rPr lang="it-IT" sz="1800" u="none" strike="noStrike" kern="1200" baseline="0" dirty="0" smtClean="0"/>
                        <a:t>purulenta</a:t>
                      </a:r>
                      <a:endParaRPr lang="it-IT" dirty="0"/>
                    </a:p>
                  </a:txBody>
                  <a:tcPr/>
                </a:tc>
              </a:tr>
              <a:tr h="2045261">
                <a:tc>
                  <a:txBody>
                    <a:bodyPr/>
                    <a:lstStyle/>
                    <a:p>
                      <a:r>
                        <a:rPr lang="it-IT" sz="1800" u="none" strike="noStrike" kern="1200" baseline="0" dirty="0" smtClean="0"/>
                        <a:t>3-36 mesi</a:t>
                      </a:r>
                      <a:endParaRPr lang="it-I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t-IT" sz="1800" u="none" strike="noStrike" kern="1200" baseline="0" dirty="0" smtClean="0"/>
                        <a:t>Se &gt;38°C (o 38,5° considerando la temperatura interna)</a:t>
                      </a:r>
                    </a:p>
                    <a:p>
                      <a:r>
                        <a:rPr lang="it-IT" sz="1800" u="none" strike="noStrike" kern="1200" baseline="0" dirty="0" smtClean="0"/>
                        <a:t>Sintomi respiratori acuti come tosse e raffreddore con difficoltà respiratoria,</a:t>
                      </a:r>
                    </a:p>
                    <a:p>
                      <a:r>
                        <a:rPr lang="it-IT" sz="1800" u="none" strike="noStrike" kern="1200" baseline="0" dirty="0" smtClean="0"/>
                        <a:t>vomito (almeno due episodi)</a:t>
                      </a:r>
                      <a:endParaRPr lang="it-I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t-IT" sz="1800" u="none" strike="noStrike" kern="1200" baseline="0" dirty="0" smtClean="0"/>
                        <a:t>Tre o più</a:t>
                      </a:r>
                    </a:p>
                    <a:p>
                      <a:r>
                        <a:rPr lang="it-IT" sz="1800" u="none" strike="noStrike" kern="1200" baseline="0" dirty="0" smtClean="0"/>
                        <a:t>Scariche con feci</a:t>
                      </a:r>
                    </a:p>
                    <a:p>
                      <a:r>
                        <a:rPr lang="it-IT" sz="1800" u="none" strike="noStrike" kern="1200" baseline="0" dirty="0" smtClean="0"/>
                        <a:t>semiliquide o liquide</a:t>
                      </a:r>
                      <a:endParaRPr lang="it-I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t-IT" sz="1800" u="none" strike="noStrike" kern="1200" baseline="0" dirty="0" smtClean="0"/>
                        <a:t>Se esordio improvviso</a:t>
                      </a:r>
                    </a:p>
                    <a:p>
                      <a:r>
                        <a:rPr lang="it-IT" sz="1800" u="none" strike="noStrike" kern="1200" baseline="0" dirty="0" smtClean="0"/>
                        <a:t>e non altrimenti</a:t>
                      </a:r>
                    </a:p>
                    <a:p>
                      <a:r>
                        <a:rPr lang="it-IT" sz="1800" u="none" strike="noStrike" kern="1200" baseline="0" dirty="0" smtClean="0"/>
                        <a:t>motivato da patologie</a:t>
                      </a:r>
                    </a:p>
                    <a:p>
                      <a:r>
                        <a:rPr lang="it-IT" sz="1800" u="none" strike="noStrike" kern="1200" baseline="0" dirty="0" smtClean="0"/>
                        <a:t>preesistenti (es. allergie)</a:t>
                      </a:r>
                      <a:endParaRPr lang="it-I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t-IT" sz="1800" u="none" strike="noStrike" kern="1200" baseline="0" dirty="0" smtClean="0"/>
                        <a:t>Sì, in caso di occhi</a:t>
                      </a:r>
                    </a:p>
                    <a:p>
                      <a:r>
                        <a:rPr lang="it-IT" sz="1800" u="none" strike="noStrike" kern="1200" baseline="0" dirty="0" smtClean="0"/>
                        <a:t>arrossati e secrezione purulenta</a:t>
                      </a:r>
                    </a:p>
                    <a:p>
                      <a:r>
                        <a:rPr lang="it-IT" sz="1800" u="none" strike="noStrike" kern="1200" baseline="0" dirty="0" smtClean="0"/>
                        <a:t>(gialla e densa)</a:t>
                      </a:r>
                      <a:endParaRPr lang="it-IT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640975177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Legno">
  <a:themeElements>
    <a:clrScheme name="Legno">
      <a:dk1>
        <a:sysClr val="windowText" lastClr="000000"/>
      </a:dk1>
      <a:lt1>
        <a:sysClr val="window" lastClr="FFFFFF"/>
      </a:lt1>
      <a:dk2>
        <a:srgbClr val="696464"/>
      </a:dk2>
      <a:lt2>
        <a:srgbClr val="E9E5DC"/>
      </a:lt2>
      <a:accent1>
        <a:srgbClr val="D34817"/>
      </a:accent1>
      <a:accent2>
        <a:srgbClr val="9B2D1F"/>
      </a:accent2>
      <a:accent3>
        <a:srgbClr val="A28E6A"/>
      </a:accent3>
      <a:accent4>
        <a:srgbClr val="956251"/>
      </a:accent4>
      <a:accent5>
        <a:srgbClr val="918485"/>
      </a:accent5>
      <a:accent6>
        <a:srgbClr val="855D5D"/>
      </a:accent6>
      <a:hlink>
        <a:srgbClr val="CC9900"/>
      </a:hlink>
      <a:folHlink>
        <a:srgbClr val="96A9A9"/>
      </a:folHlink>
    </a:clrScheme>
    <a:fontScheme name="Legno">
      <a:majorFont>
        <a:latin typeface="Rockwell Condensed" panose="02060603050405020104"/>
        <a:ea typeface=""/>
        <a:cs typeface=""/>
        <a:font script="Grek" typeface="Cambria"/>
        <a:font script="Cyrl" typeface="Cambria"/>
        <a:font script="Jpan" typeface="HG明朝B"/>
        <a:font script="Hang" typeface="바탕"/>
        <a:font script="Hans" typeface="方正姚体"/>
        <a:font script="Hant" typeface="微軟正黑體"/>
        <a:font script="Arab" typeface="Times New Roman"/>
        <a:font script="Hebr" typeface="David"/>
        <a:font script="Thai" typeface="Jasmine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Rockwell" panose="02060603020205020403"/>
        <a:ea typeface=""/>
        <a:cs typeface=""/>
        <a:font script="Grek" typeface="Cambria"/>
        <a:font script="Cyrl" typeface="Cambria"/>
        <a:font script="Jpan" typeface="HG明朝B"/>
        <a:font script="Hang" typeface="바탕"/>
        <a:font script="Hans" typeface="方正姚体"/>
        <a:font script="Hant" typeface="標楷體"/>
        <a:font script="Arab" typeface="Times New Roman"/>
        <a:font script="Hebr" typeface="David"/>
        <a:font script="Thai" typeface="Jasmine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Legno">
      <a:fillStyleLst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>
                <a:tint val="70000"/>
                <a:shade val="63000"/>
              </a:schemeClr>
              <a:schemeClr val="phClr">
                <a:tint val="10000"/>
                <a:satMod val="150000"/>
              </a:schemeClr>
            </a:duotone>
          </a:blip>
          <a:tile tx="0" ty="0" sx="60000" sy="59000" flip="none" algn="tl"/>
        </a:blipFill>
        <a:blipFill rotWithShape="1">
          <a:blip xmlns:r="http://schemas.openxmlformats.org/officeDocument/2006/relationships" r:embed="rId1">
            <a:duotone>
              <a:schemeClr val="phClr">
                <a:shade val="36000"/>
                <a:satMod val="120000"/>
              </a:schemeClr>
              <a:schemeClr val="phClr">
                <a:tint val="40000"/>
              </a:schemeClr>
            </a:duotone>
          </a:blip>
          <a:tile tx="0" ty="0" sx="60000" sy="59000" flip="none" algn="tl"/>
        </a:blip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softEdge rad="12700"/>
          </a:effectLst>
        </a:effectStyle>
        <a:effectStyle>
          <a:effectLst>
            <a:outerShdw blurRad="50800" dist="19050" dir="5400000" algn="tl" rotWithShape="0">
              <a:srgbClr val="000000">
                <a:alpha val="60000"/>
              </a:srgbClr>
            </a:outerShdw>
            <a:softEdge rad="12700"/>
          </a:effectLst>
        </a:effectStyle>
      </a:effectStyleLst>
      <a:bgFillStyleLst>
        <a:solidFill>
          <a:schemeClr val="phClr"/>
        </a:solidFill>
        <a:solidFill>
          <a:schemeClr val="phClr">
            <a:shade val="97000"/>
            <a:satMod val="150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tint val="75000"/>
                <a:shade val="58000"/>
                <a:satMod val="120000"/>
              </a:schemeClr>
              <a:schemeClr val="phClr">
                <a:tint val="50000"/>
                <a:shade val="96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ood Type" id="{7ACABC62-BF99-48CF-A9DC-4DB89C7B13DC}" vid="{142A1326-48AB-42A9-8428-CB14AA30176D}"/>
    </a:ext>
  </a:extLst>
</a:theme>
</file>

<file path=ppt/theme/theme2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Legno</Template>
  <TotalTime>399</TotalTime>
  <Words>1554</Words>
  <Application>Microsoft Office PowerPoint</Application>
  <PresentationFormat>Widescreen</PresentationFormat>
  <Paragraphs>110</Paragraphs>
  <Slides>22</Slides>
  <Notes>1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6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22</vt:i4>
      </vt:variant>
    </vt:vector>
  </HeadingPairs>
  <TitlesOfParts>
    <vt:vector size="29" baseType="lpstr">
      <vt:lpstr>Calibri</vt:lpstr>
      <vt:lpstr>CIDFont+F1</vt:lpstr>
      <vt:lpstr>CIDFont+F2</vt:lpstr>
      <vt:lpstr>Rockwell</vt:lpstr>
      <vt:lpstr>Rockwell Condensed</vt:lpstr>
      <vt:lpstr>Wingdings</vt:lpstr>
      <vt:lpstr>Legno</vt:lpstr>
      <vt:lpstr>Presentazione standard di PowerPoint</vt:lpstr>
      <vt:lpstr>Calendario a.e. 2026/2027</vt:lpstr>
      <vt:lpstr>Iscrizioni per l’anno successivo</vt:lpstr>
      <vt:lpstr>Rinuncia al servizio</vt:lpstr>
      <vt:lpstr>Sospensione del servizio</vt:lpstr>
      <vt:lpstr>trasferimenti</vt:lpstr>
      <vt:lpstr>Adesione al servizio per il mese di agosto</vt:lpstr>
      <vt:lpstr>tariffe</vt:lpstr>
      <vt:lpstr>Presentazione standard di PowerPoint</vt:lpstr>
      <vt:lpstr>Presentazione standard di PowerPoint</vt:lpstr>
      <vt:lpstr>Riduzione retta</vt:lpstr>
      <vt:lpstr>pagamenti</vt:lpstr>
      <vt:lpstr>Avvisi di pagamento    </vt:lpstr>
      <vt:lpstr>Come scaricare l’avviso di pagamento e la ricevuta</vt:lpstr>
      <vt:lpstr>Presentazione standard di PowerPoint</vt:lpstr>
      <vt:lpstr>BONUS COMUNE – finalita’ e obiettivi</vt:lpstr>
      <vt:lpstr>BONUS COMUNE – soggetti destinatari</vt:lpstr>
      <vt:lpstr>BONUS COMUNE –  presentazione delle domande</vt:lpstr>
      <vt:lpstr>BONUS COMUNE –  approvazione degli esiti istruttori</vt:lpstr>
      <vt:lpstr>regione lombardia – misura nidi gratis</vt:lpstr>
      <vt:lpstr>regione lombardia – misura nidi gratis</vt:lpstr>
      <vt:lpstr>ALLONTANAMENTO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Presentazione standard di PowerPoint</dc:title>
  <dc:creator>Stefano Talò</dc:creator>
  <cp:lastModifiedBy>Stefano Talò</cp:lastModifiedBy>
  <cp:revision>14</cp:revision>
  <dcterms:created xsi:type="dcterms:W3CDTF">2026-09-28T08:10:12Z</dcterms:created>
  <dcterms:modified xsi:type="dcterms:W3CDTF">2026-10-13T09:47:38Z</dcterms:modified>
</cp:coreProperties>
</file>